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424"/>
    <p:restoredTop sz="94660"/>
  </p:normalViewPr>
  <p:slideViewPr>
    <p:cSldViewPr snapToGrid="0">
      <p:cViewPr>
        <p:scale>
          <a:sx n="100" d="100"/>
          <a:sy n="100" d="100"/>
        </p:scale>
        <p:origin x="258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3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1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7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4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8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5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3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0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5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1882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0FFE6-D57C-4A17-A86C-0606C60F95BC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1EEB3-464E-4FAF-90DC-305E130F7B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82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6.png"  /><Relationship Id="rId4" Type="http://schemas.openxmlformats.org/officeDocument/2006/relationships/image" Target="../media/image4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6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6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video" Target="file:///C:\Users\bjy83\Desktop\CSharp&#54016;&#54540;\2023-11-22%2010-11-31.mp4" TargetMode="External" /><Relationship Id="rId4" Type="http://schemas.microsoft.com/office/2007/relationships/media" Target="file:///C:\Users\bjy83\Desktop\CSharp&#54016;&#54540;\2023-11-22%2010-11-31.mp4" TargetMode="External" /><Relationship Id="rId5" Type="http://schemas.openxmlformats.org/officeDocument/2006/relationships/image" Target="../media/image6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62890" y="-938434"/>
            <a:ext cx="3960615" cy="4976051"/>
          </a:xfrm>
          <a:prstGeom prst="rect">
            <a:avLst/>
          </a:prstGeom>
        </p:spPr>
      </p:pic>
      <p:sp>
        <p:nvSpPr>
          <p:cNvPr id="9" name="직사각형 1"/>
          <p:cNvSpPr/>
          <p:nvPr/>
        </p:nvSpPr>
        <p:spPr>
          <a:xfrm>
            <a:off x="2573186" y="414394"/>
            <a:ext cx="7045628" cy="1606585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0" b="1">
                <a:solidFill>
                  <a:schemeClr val="tx1"/>
                </a:solidFill>
                <a:latin typeface="여기어때 잘난체 OTF"/>
                <a:ea typeface="여기어때 잘난체 OTF"/>
              </a:rPr>
              <a:t>약쟁이가 되고싶은 당신</a:t>
            </a:r>
            <a:r>
              <a:rPr lang="en-US" altLang="ko-KR" sz="5000" b="1">
                <a:solidFill>
                  <a:schemeClr val="tx1"/>
                </a:solidFill>
                <a:latin typeface="여기어때 잘난체 OTF"/>
                <a:ea typeface="여기어때 잘난체 OTF"/>
              </a:rPr>
              <a:t>!</a:t>
            </a:r>
            <a:endParaRPr lang="en-US" altLang="ko-KR" sz="5000" b="1">
              <a:solidFill>
                <a:schemeClr val="tx1"/>
              </a:solidFill>
              <a:latin typeface="여기어때 잘난체 OTF"/>
              <a:ea typeface="여기어때 잘난체 OTF"/>
            </a:endParaRPr>
          </a:p>
          <a:p>
            <a:pPr algn="ctr">
              <a:defRPr/>
            </a:pPr>
            <a:r>
              <a:rPr lang="ko-KR" altLang="en-US" sz="5000" b="1">
                <a:solidFill>
                  <a:schemeClr val="tx1"/>
                </a:solidFill>
                <a:latin typeface="여기어때 잘난체 OTF"/>
                <a:ea typeface="여기어때 잘난체 OTF"/>
              </a:rPr>
              <a:t>주목하세요</a:t>
            </a:r>
            <a:endParaRPr lang="ko-KR" altLang="en-US" sz="5000" b="1">
              <a:solidFill>
                <a:schemeClr val="tx1"/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9192163" y="-943597"/>
            <a:ext cx="3800381" cy="4976051"/>
          </a:xfrm>
          <a:prstGeom prst="rect">
            <a:avLst/>
          </a:prstGeom>
        </p:spPr>
      </p:pic>
      <p:grpSp>
        <p:nvGrpSpPr>
          <p:cNvPr id="21" name="그룹 11"/>
          <p:cNvGrpSpPr/>
          <p:nvPr/>
        </p:nvGrpSpPr>
        <p:grpSpPr>
          <a:xfrm rot="0">
            <a:off x="4234039" y="2679324"/>
            <a:ext cx="3372626" cy="452496"/>
            <a:chOff x="1007258" y="2450771"/>
            <a:chExt cx="3372626" cy="452496"/>
          </a:xfrm>
        </p:grpSpPr>
        <p:sp>
          <p:nvSpPr>
            <p:cNvPr id="22" name="TextBox 9"/>
            <p:cNvSpPr txBox="1"/>
            <p:nvPr/>
          </p:nvSpPr>
          <p:spPr>
            <a:xfrm>
              <a:off x="1007258" y="2496938"/>
              <a:ext cx="619901" cy="3587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01</a:t>
              </a:r>
              <a:endParaRPr lang="ko-KR" altLang="en-US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  <p:sp>
          <p:nvSpPr>
            <p:cNvPr id="23" name="TextBox 10"/>
            <p:cNvSpPr txBox="1"/>
            <p:nvPr/>
          </p:nvSpPr>
          <p:spPr>
            <a:xfrm>
              <a:off x="1583243" y="2450771"/>
              <a:ext cx="2796641" cy="4524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프로젝트 개요 </a:t>
              </a:r>
              <a:endParaRPr lang="ko-KR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24" name="그룹 12"/>
          <p:cNvGrpSpPr/>
          <p:nvPr/>
        </p:nvGrpSpPr>
        <p:grpSpPr>
          <a:xfrm rot="0">
            <a:off x="4233417" y="3429000"/>
            <a:ext cx="4297173" cy="449512"/>
            <a:chOff x="1006636" y="2006838"/>
            <a:chExt cx="4297173" cy="449512"/>
          </a:xfrm>
        </p:grpSpPr>
        <p:sp>
          <p:nvSpPr>
            <p:cNvPr id="25" name="TextBox 13"/>
            <p:cNvSpPr txBox="1"/>
            <p:nvPr/>
          </p:nvSpPr>
          <p:spPr>
            <a:xfrm>
              <a:off x="1006636" y="2053005"/>
              <a:ext cx="63957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02</a:t>
              </a:r>
              <a:endParaRPr lang="ko-KR" altLang="en-US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  <p:sp>
          <p:nvSpPr>
            <p:cNvPr id="26" name="TextBox 14"/>
            <p:cNvSpPr txBox="1"/>
            <p:nvPr/>
          </p:nvSpPr>
          <p:spPr>
            <a:xfrm>
              <a:off x="1582621" y="2006838"/>
              <a:ext cx="3721188" cy="4495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팀 구성원 역할 소개</a:t>
              </a:r>
              <a:endParaRPr lang="ko-KR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34" name=""/>
          <p:cNvGrpSpPr/>
          <p:nvPr/>
        </p:nvGrpSpPr>
        <p:grpSpPr>
          <a:xfrm rot="0">
            <a:off x="4239824" y="4163714"/>
            <a:ext cx="3957389" cy="451247"/>
            <a:chOff x="4239824" y="4163714"/>
            <a:chExt cx="3957389" cy="451247"/>
          </a:xfrm>
        </p:grpSpPr>
        <p:sp>
          <p:nvSpPr>
            <p:cNvPr id="30" name="TextBox 16"/>
            <p:cNvSpPr txBox="1"/>
            <p:nvPr/>
          </p:nvSpPr>
          <p:spPr>
            <a:xfrm>
              <a:off x="4239824" y="4209880"/>
              <a:ext cx="639575" cy="3647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03</a:t>
              </a:r>
              <a:endParaRPr lang="en-US" altLang="ko-KR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  <p:sp>
          <p:nvSpPr>
            <p:cNvPr id="31" name="TextBox 17"/>
            <p:cNvSpPr txBox="1"/>
            <p:nvPr/>
          </p:nvSpPr>
          <p:spPr>
            <a:xfrm>
              <a:off x="4801490" y="4163714"/>
              <a:ext cx="3395724" cy="4512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프로젝트 수행절차</a:t>
              </a:r>
              <a:endParaRPr lang="ko-KR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37" name=""/>
          <p:cNvGrpSpPr/>
          <p:nvPr/>
        </p:nvGrpSpPr>
        <p:grpSpPr>
          <a:xfrm rot="0">
            <a:off x="4242137" y="4898472"/>
            <a:ext cx="3964603" cy="453295"/>
            <a:chOff x="4242137" y="4898472"/>
            <a:chExt cx="3964603" cy="453295"/>
          </a:xfrm>
        </p:grpSpPr>
        <p:sp>
          <p:nvSpPr>
            <p:cNvPr id="32" name="TextBox 16"/>
            <p:cNvSpPr txBox="1"/>
            <p:nvPr/>
          </p:nvSpPr>
          <p:spPr>
            <a:xfrm>
              <a:off x="4242137" y="4936362"/>
              <a:ext cx="640378" cy="3671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04</a:t>
              </a:r>
              <a:endParaRPr lang="en-US" altLang="ko-KR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  <p:sp>
          <p:nvSpPr>
            <p:cNvPr id="33" name="TextBox 17"/>
            <p:cNvSpPr txBox="1"/>
            <p:nvPr/>
          </p:nvSpPr>
          <p:spPr>
            <a:xfrm>
              <a:off x="4810467" y="4898472"/>
              <a:ext cx="3396273" cy="4532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프로젝트 수행결과</a:t>
              </a:r>
              <a:endParaRPr lang="ko-KR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4242137" y="5612847"/>
            <a:ext cx="3355003" cy="453295"/>
            <a:chOff x="4242137" y="5612847"/>
            <a:chExt cx="3355003" cy="453295"/>
          </a:xfrm>
        </p:grpSpPr>
        <p:sp>
          <p:nvSpPr>
            <p:cNvPr id="35" name="TextBox 16"/>
            <p:cNvSpPr txBox="1"/>
            <p:nvPr/>
          </p:nvSpPr>
          <p:spPr>
            <a:xfrm>
              <a:off x="4242137" y="5650737"/>
              <a:ext cx="630853" cy="3671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05</a:t>
              </a:r>
              <a:endParaRPr lang="en-US" altLang="ko-KR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  <p:sp>
          <p:nvSpPr>
            <p:cNvPr id="36" name="TextBox 17"/>
            <p:cNvSpPr txBox="1"/>
            <p:nvPr/>
          </p:nvSpPr>
          <p:spPr>
            <a:xfrm>
              <a:off x="4800942" y="5612847"/>
              <a:ext cx="2796198" cy="4532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/>
                  <a:ea typeface="여기어때 잘난체 OTF"/>
                </a:rPr>
                <a:t>자체평가 의견 </a:t>
              </a:r>
              <a:endParaRPr lang="ko-KR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/>
                <a:ea typeface="여기어때 잘난체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DB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커넥션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072676" y="1775475"/>
            <a:ext cx="5795118" cy="908670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orderRepair</a:t>
            </a:r>
            <a:r>
              <a:rPr lang="ko-KR" altLang="en-US">
                <a:latin typeface="여기어때 잘난체 OTF"/>
                <a:ea typeface="여기어때 잘난체 OTF"/>
              </a:rPr>
              <a:t>를 통해 주문 내용을 변경할 때</a:t>
            </a:r>
            <a:r>
              <a:rPr lang="en-US" altLang="ko-KR">
                <a:latin typeface="여기어때 잘난체 OTF"/>
                <a:ea typeface="여기어때 잘난체 OTF"/>
              </a:rPr>
              <a:t>,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en-US" altLang="ko-KR">
                <a:latin typeface="여기어때 잘난체 OTF"/>
                <a:ea typeface="여기어때 잘난체 OTF"/>
              </a:rPr>
              <a:t>update</a:t>
            </a:r>
            <a:r>
              <a:rPr lang="ko-KR" altLang="en-US">
                <a:latin typeface="여기어때 잘난체 OTF"/>
                <a:ea typeface="여기어때 잘난체 OTF"/>
              </a:rPr>
              <a:t>문을 통해 </a:t>
            </a:r>
            <a:r>
              <a:rPr lang="en-US" altLang="ko-KR">
                <a:latin typeface="여기어때 잘난체 OTF"/>
                <a:ea typeface="여기어때 잘난체 OTF"/>
              </a:rPr>
              <a:t>customer DB</a:t>
            </a:r>
            <a:r>
              <a:rPr lang="ko-KR" altLang="en-US">
                <a:latin typeface="여기어때 잘난체 OTF"/>
                <a:ea typeface="여기어때 잘난체 OTF"/>
              </a:rPr>
              <a:t>의 데이터를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변경시켜준다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r>
              <a:rPr lang="ko-KR" altLang="en-US">
                <a:latin typeface="여기어때 잘난체 OTF"/>
                <a:ea typeface="여기어때 잘난체 OTF"/>
              </a:rPr>
              <a:t>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093" y="1307982"/>
            <a:ext cx="4417735" cy="5332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DB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커넥션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072676" y="1775475"/>
            <a:ext cx="5652688" cy="908670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search</a:t>
            </a:r>
            <a:r>
              <a:rPr lang="ko-KR" altLang="en-US">
                <a:latin typeface="여기어때 잘난체 OTF"/>
                <a:ea typeface="여기어때 잘난체 OTF"/>
              </a:rPr>
              <a:t>폼을 통해 제품을 선택하고 개인정보를 입력해 구매할 경우 </a:t>
            </a:r>
            <a:r>
              <a:rPr lang="en-US" altLang="ko-KR">
                <a:latin typeface="여기어때 잘난체 OTF"/>
                <a:ea typeface="여기어때 잘난체 OTF"/>
              </a:rPr>
              <a:t>customer DB</a:t>
            </a:r>
            <a:r>
              <a:rPr lang="ko-KR" altLang="en-US">
                <a:latin typeface="여기어때 잘난체 OTF"/>
                <a:ea typeface="여기어때 잘난체 OTF"/>
              </a:rPr>
              <a:t>에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en-US" altLang="ko-KR">
                <a:latin typeface="여기어때 잘난체 OTF"/>
                <a:ea typeface="여기어때 잘난체 OTF"/>
              </a:rPr>
              <a:t>insert</a:t>
            </a:r>
            <a:r>
              <a:rPr lang="ko-KR" altLang="en-US">
                <a:latin typeface="여기어때 잘난체 OTF"/>
                <a:ea typeface="여기어때 잘난체 OTF"/>
              </a:rPr>
              <a:t>문을 이용해 데이터를 저장해준다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215" y="1313239"/>
            <a:ext cx="5404459" cy="5305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0" name=""/>
          <p:cNvSpPr txBox="1"/>
          <p:nvPr/>
        </p:nvSpPr>
        <p:spPr>
          <a:xfrm>
            <a:off x="5301952" y="4498115"/>
            <a:ext cx="6890048" cy="1005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회원가입 시 입력했던 값들은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의 </a:t>
            </a:r>
            <a:r>
              <a:rPr lang="en-US" altLang="ko-KR" sz="2000">
                <a:latin typeface="여기어때 잘난체 OTF"/>
                <a:ea typeface="여기어때 잘난체 OTF"/>
              </a:rPr>
              <a:t>USER</a:t>
            </a:r>
            <a:r>
              <a:rPr lang="ko-KR" altLang="en-US" sz="2000">
                <a:latin typeface="여기어때 잘난체 OTF"/>
                <a:ea typeface="여기어때 잘난체 OTF"/>
              </a:rPr>
              <a:t> 테이블에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저장되며 이미 가입된 </a:t>
            </a:r>
            <a:r>
              <a:rPr lang="en-US" altLang="ko-KR" sz="2000">
                <a:latin typeface="여기어때 잘난체 OTF"/>
                <a:ea typeface="여기어때 잘난체 OTF"/>
              </a:rPr>
              <a:t>ID</a:t>
            </a:r>
            <a:r>
              <a:rPr lang="ko-KR" altLang="en-US" sz="2000">
                <a:latin typeface="여기어때 잘난체 OTF"/>
                <a:ea typeface="여기어때 잘난체 OTF"/>
              </a:rPr>
              <a:t>를 중복체크 할 수 있고</a:t>
            </a:r>
            <a:r>
              <a:rPr lang="en-US" altLang="ko-KR" sz="2000">
                <a:latin typeface="여기어때 잘난체 OTF"/>
                <a:ea typeface="여기어때 잘난체 OTF"/>
              </a:rPr>
              <a:t>,</a:t>
            </a:r>
            <a:r>
              <a:rPr lang="ko-KR" altLang="en-US" sz="2000">
                <a:latin typeface="여기어때 잘난체 OTF"/>
                <a:ea typeface="여기어때 잘난체 OTF"/>
              </a:rPr>
              <a:t>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</a:t>
            </a:r>
            <a:r>
              <a:rPr lang="en-US" altLang="ko-KR" sz="2000">
                <a:latin typeface="여기어때 잘난체 OTF"/>
                <a:ea typeface="여기어때 잘난체 OTF"/>
              </a:rPr>
              <a:t>PASSWORD</a:t>
            </a:r>
            <a:r>
              <a:rPr lang="ko-KR" altLang="en-US" sz="2000">
                <a:latin typeface="여기어때 잘난체 OTF"/>
                <a:ea typeface="여기어때 잘난체 OTF"/>
              </a:rPr>
              <a:t>를 다르게 입력했을 시 가입이 불가능함</a:t>
            </a:r>
            <a:r>
              <a:rPr lang="en-US" altLang="ko-KR" sz="2000">
                <a:latin typeface="여기어때 잘난체 OTF"/>
                <a:ea typeface="여기어때 잘난체 OTF"/>
              </a:rPr>
              <a:t>.</a:t>
            </a:r>
            <a:endParaRPr lang="en-US" altLang="ko-KR" sz="2000">
              <a:latin typeface="여기어때 잘난체 OTF"/>
              <a:ea typeface="여기어때 잘난체 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460" y="1401613"/>
            <a:ext cx="4651506" cy="4054774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회원가입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r>
              <a:rPr lang="ko-KR" altLang="en-US" sz="2800"/>
              <a:t> </a:t>
            </a:r>
            <a:endParaRPr lang="ko-KR" altLang="en-US" sz="2800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0475" y="1408913"/>
            <a:ext cx="2619740" cy="1066948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8226395" y="1475040"/>
            <a:ext cx="3106754" cy="904305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중복체크 버튼이 눈에 띄기 쉽게 버튼 굵기와 색상 조정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73999" y="2856250"/>
            <a:ext cx="2618933" cy="1145498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8464075" y="3023965"/>
            <a:ext cx="2688366" cy="90795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비밀번호 암호화 하기위해 텍스트 박스에  기본 암호 문자 설정 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회원가입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4400" y="1438882"/>
            <a:ext cx="5603160" cy="3996793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300" y="1421933"/>
            <a:ext cx="3600913" cy="4014133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538474" y="5730132"/>
            <a:ext cx="10593225" cy="363962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userDB</a:t>
            </a:r>
            <a:r>
              <a:rPr lang="ko-KR" altLang="en-US">
                <a:latin typeface="여기어때 잘난체 OTF"/>
                <a:ea typeface="여기어때 잘난체 OTF"/>
              </a:rPr>
              <a:t>에 입력받은 </a:t>
            </a:r>
            <a:r>
              <a:rPr lang="en-US" altLang="ko-KR">
                <a:latin typeface="여기어때 잘난체 OTF"/>
                <a:ea typeface="여기어때 잘난체 OTF"/>
              </a:rPr>
              <a:t>ID</a:t>
            </a:r>
            <a:r>
              <a:rPr lang="ko-KR" altLang="en-US">
                <a:latin typeface="여기어때 잘난체 OTF"/>
                <a:ea typeface="여기어때 잘난체 OTF"/>
              </a:rPr>
              <a:t>와 같은 내용이 있다면 </a:t>
            </a:r>
            <a:r>
              <a:rPr lang="en-US" altLang="ko-KR">
                <a:latin typeface="여기어때 잘난체 OTF"/>
                <a:ea typeface="여기어때 잘난체 OTF"/>
              </a:rPr>
              <a:t>ID</a:t>
            </a:r>
            <a:r>
              <a:rPr lang="ko-KR" altLang="en-US">
                <a:latin typeface="여기어때 잘난체 OTF"/>
                <a:ea typeface="여기어때 잘난체 OTF"/>
              </a:rPr>
              <a:t>는 고유키 임으로 사용불가능한 </a:t>
            </a:r>
            <a:r>
              <a:rPr lang="en-US" altLang="ko-KR">
                <a:latin typeface="여기어때 잘난체 OTF"/>
                <a:ea typeface="여기어때 잘난체 OTF"/>
              </a:rPr>
              <a:t>ID</a:t>
            </a:r>
            <a:r>
              <a:rPr lang="ko-KR" altLang="en-US">
                <a:latin typeface="여기어때 잘난체 OTF"/>
                <a:ea typeface="여기어때 잘난체 OTF"/>
              </a:rPr>
              <a:t>임을 알려준다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	</a:t>
            </a:r>
            <a:endParaRPr lang="ko-KR" altLang="en-US" sz="6000" b="1">
              <a:latin typeface="여기어때 잘난체 OTF"/>
              <a:ea typeface="여기어때 잘난체 OTF"/>
            </a:endParaRPr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" name=""/>
          <p:cNvSpPr txBox="1"/>
          <p:nvPr/>
        </p:nvSpPr>
        <p:spPr>
          <a:xfrm>
            <a:off x="130501" y="4956655"/>
            <a:ext cx="6890048" cy="700095"/>
          </a:xfrm>
          <a:prstGeom prst="rect">
            <a:avLst/>
          </a:prstGeom>
        </p:spPr>
        <p:txBody>
          <a:bodyPr wrap="square">
            <a:spAutoFit/>
          </a:bodyPr>
          <a:p>
            <a:pPr marL="542640" indent="-285600">
              <a:buFont typeface="Arial"/>
              <a:buChar char="•"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와 연동하고 </a:t>
            </a:r>
            <a:r>
              <a:rPr lang="en-US" altLang="ko-KR" sz="2000">
                <a:latin typeface="여기어때 잘난체 OTF"/>
                <a:ea typeface="여기어때 잘난체 OTF"/>
              </a:rPr>
              <a:t>USER</a:t>
            </a:r>
            <a:r>
              <a:rPr lang="ko-KR" altLang="en-US" sz="2000">
                <a:latin typeface="여기어때 잘난체 OTF"/>
                <a:ea typeface="여기어때 잘난체 OTF"/>
              </a:rPr>
              <a:t> 테이블에 저장된 </a:t>
            </a:r>
            <a:r>
              <a:rPr lang="en-US" altLang="ko-KR" sz="2000">
                <a:latin typeface="여기어때 잘난체 OTF"/>
                <a:ea typeface="여기어때 잘난체 OTF"/>
              </a:rPr>
              <a:t>ID</a:t>
            </a:r>
            <a:r>
              <a:rPr lang="ko-KR" altLang="en-US" sz="2000">
                <a:latin typeface="여기어때 잘난체 OTF"/>
                <a:ea typeface="여기어때 잘난체 OTF"/>
              </a:rPr>
              <a:t>와 </a:t>
            </a:r>
            <a:r>
              <a:rPr lang="en-US" altLang="ko-KR" sz="2000">
                <a:latin typeface="여기어때 잘난체 OTF"/>
                <a:ea typeface="여기어때 잘난체 OTF"/>
              </a:rPr>
              <a:t>PASSWORD</a:t>
            </a:r>
            <a:r>
              <a:rPr lang="ko-KR" altLang="en-US" sz="2000">
                <a:latin typeface="여기어때 잘난체 OTF"/>
                <a:ea typeface="여기어때 잘난체 OTF"/>
              </a:rPr>
              <a:t>를 조회 후  값을 입력받아 로그인 실행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로그인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34" y="1476262"/>
            <a:ext cx="6501797" cy="3326854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9024" y="1511756"/>
            <a:ext cx="2362485" cy="1055901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9309752" y="1519549"/>
            <a:ext cx="2688366" cy="90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비밀번호 암호화 하기위해 텍스트 박스에  기본 암호 문자 설정 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4396" y="3493078"/>
            <a:ext cx="2359555" cy="165003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5725" y="3800461"/>
            <a:ext cx="2374939" cy="172722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9341709" y="3417249"/>
            <a:ext cx="2688366" cy="638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버튼 및 폰트 색상은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가시성에 좋게 설정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53624" y="3651756"/>
            <a:ext cx="2370952" cy="155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로그인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527702" y="5487289"/>
            <a:ext cx="11020514" cy="1178305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입력받은 </a:t>
            </a:r>
            <a:r>
              <a:rPr lang="en-US" altLang="ko-KR">
                <a:latin typeface="여기어때 잘난체 OTF"/>
                <a:ea typeface="여기어때 잘난체 OTF"/>
              </a:rPr>
              <a:t>id</a:t>
            </a:r>
            <a:r>
              <a:rPr lang="ko-KR" altLang="en-US">
                <a:latin typeface="여기어때 잘난체 OTF"/>
                <a:ea typeface="여기어때 잘난체 OTF"/>
              </a:rPr>
              <a:t>와 </a:t>
            </a:r>
            <a:r>
              <a:rPr lang="en-US" altLang="ko-KR">
                <a:latin typeface="여기어때 잘난체 OTF"/>
                <a:ea typeface="여기어때 잘난체 OTF"/>
              </a:rPr>
              <a:t>pw</a:t>
            </a:r>
            <a:r>
              <a:rPr lang="ko-KR" altLang="en-US">
                <a:latin typeface="여기어때 잘난체 OTF"/>
                <a:ea typeface="여기어때 잘난체 OTF"/>
              </a:rPr>
              <a:t>를 매개변수로 </a:t>
            </a:r>
            <a:r>
              <a:rPr lang="en-US" altLang="ko-KR">
                <a:latin typeface="여기어때 잘난체 OTF"/>
                <a:ea typeface="여기어때 잘난체 OTF"/>
              </a:rPr>
              <a:t>CheckLogin</a:t>
            </a:r>
            <a:r>
              <a:rPr lang="ko-KR" altLang="en-US">
                <a:latin typeface="여기어때 잘난체 OTF"/>
                <a:ea typeface="여기어때 잘난체 OTF"/>
              </a:rPr>
              <a:t>메서드로 전달해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en-US" altLang="ko-KR">
                <a:latin typeface="여기어때 잘난체 OTF"/>
                <a:ea typeface="여기어때 잘난체 OTF"/>
              </a:rPr>
              <a:t>user DB</a:t>
            </a:r>
            <a:r>
              <a:rPr lang="ko-KR" altLang="en-US">
                <a:latin typeface="여기어때 잘난체 OTF"/>
                <a:ea typeface="여기어때 잘난체 OTF"/>
              </a:rPr>
              <a:t>에 입력되어 있는 내용을 조회하고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일치하는 내용이 있다면 로그인에 성공하게 된다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en-US" altLang="ko-KR">
                <a:latin typeface="여기어때 잘난체 OTF"/>
                <a:ea typeface="여기어때 잘난체 OTF"/>
              </a:rPr>
              <a:t>(</a:t>
            </a:r>
            <a:r>
              <a:rPr lang="ko-KR" altLang="en-US">
                <a:latin typeface="여기어때 잘난체 OTF"/>
                <a:ea typeface="여기어때 잘난체 OTF"/>
              </a:rPr>
              <a:t>전과 동일</a:t>
            </a:r>
            <a:r>
              <a:rPr lang="en-US" altLang="ko-KR">
                <a:latin typeface="여기어때 잘난체 OTF"/>
                <a:ea typeface="여기어때 잘난체 OTF"/>
              </a:rPr>
              <a:t>)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36690" y="1457592"/>
            <a:ext cx="5890607" cy="3889619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992" y="1478739"/>
            <a:ext cx="4413099" cy="3880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894" y="1418010"/>
            <a:ext cx="5608011" cy="4256485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타이틀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7584301" y="3565634"/>
            <a:ext cx="4611172" cy="69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타이틀 </a:t>
            </a:r>
            <a:r>
              <a:rPr lang="en-US" altLang="ko-KR" sz="2000">
                <a:latin typeface="여기어때 잘난체 OTF"/>
                <a:ea typeface="여기어때 잘난체 OTF"/>
              </a:rPr>
              <a:t>Form</a:t>
            </a:r>
            <a:r>
              <a:rPr lang="ko-KR" altLang="en-US" sz="2000">
                <a:latin typeface="여기어때 잘난체 OTF"/>
                <a:ea typeface="여기어때 잘난체 OTF"/>
              </a:rPr>
              <a:t>에서 버튼을 누르게 되면 해당 기능</a:t>
            </a:r>
            <a:r>
              <a:rPr lang="en-US" altLang="ko-KR" sz="2000">
                <a:latin typeface="여기어때 잘난체 OTF"/>
                <a:ea typeface="여기어때 잘난체 OTF"/>
              </a:rPr>
              <a:t> Form</a:t>
            </a:r>
            <a:r>
              <a:rPr lang="ko-KR" altLang="en-US" sz="2000">
                <a:latin typeface="여기어때 잘난체 OTF"/>
                <a:ea typeface="여기어때 잘난체 OTF"/>
              </a:rPr>
              <a:t>으로</a:t>
            </a:r>
            <a:r>
              <a:rPr lang="en-US" altLang="ko-KR" sz="2000">
                <a:latin typeface="여기어때 잘난체 OTF"/>
                <a:ea typeface="여기어때 잘난체 OTF"/>
              </a:rPr>
              <a:t> </a:t>
            </a:r>
            <a:r>
              <a:rPr lang="ko-KR" altLang="en-US" sz="2000">
                <a:latin typeface="여기어때 잘난체 OTF"/>
                <a:ea typeface="여기어때 잘난체 OTF"/>
              </a:rPr>
              <a:t>이동함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4123" y="1589595"/>
            <a:ext cx="2372056" cy="171473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8855580" y="1439432"/>
            <a:ext cx="3231377" cy="63511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버튼 이미지 뒷배경은 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투명화 처리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99434" y="2619206"/>
            <a:ext cx="1533739" cy="241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타이틀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769" y="1389367"/>
            <a:ext cx="2515626" cy="427597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11966" y="1384908"/>
            <a:ext cx="3002871" cy="4334945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6585603" y="1436316"/>
            <a:ext cx="3213575" cy="2286054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각 버튼에 할당된</a:t>
            </a:r>
            <a:br>
              <a:rPr lang="en-US" altLang="ko-KR">
                <a:latin typeface="여기어때 잘난체 OTF"/>
                <a:ea typeface="여기어때 잘난체 OTF"/>
              </a:rPr>
            </a:b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r>
              <a:rPr lang="ko-KR" altLang="en-US">
                <a:latin typeface="여기어때 잘난체 OTF"/>
                <a:ea typeface="여기어때 잘난체 OTF"/>
              </a:rPr>
              <a:t>을 화면에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출력해준다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마찬가지로 각 픽쳐박스에 할당된 주소값을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en-US" altLang="ko-KR">
                <a:latin typeface="여기어때 잘난체 OTF"/>
                <a:ea typeface="여기어때 잘난체 OTF"/>
              </a:rPr>
              <a:t>pc</a:t>
            </a:r>
            <a:r>
              <a:rPr lang="ko-KR" altLang="en-US">
                <a:latin typeface="여기어때 잘난체 OTF"/>
                <a:ea typeface="여기어때 잘난체 OTF"/>
              </a:rPr>
              <a:t>별 기본브라우저를 통해 열어준다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타이틀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2387125" y="4262036"/>
            <a:ext cx="7207667" cy="64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배경음악 재생을 위해 </a:t>
            </a:r>
            <a:r>
              <a:rPr lang="en-US" altLang="ko-KR">
                <a:latin typeface="여기어때 잘난체 OTF"/>
                <a:ea typeface="여기어때 잘난체 OTF"/>
              </a:rPr>
              <a:t>windows.media</a:t>
            </a:r>
            <a:r>
              <a:rPr lang="ko-KR" altLang="en-US">
                <a:latin typeface="여기어때 잘난체 OTF"/>
                <a:ea typeface="여기어때 잘난체 OTF"/>
              </a:rPr>
              <a:t> 참조를 추가하고 </a:t>
            </a:r>
            <a:r>
              <a:rPr lang="en-US" altLang="ko-KR">
                <a:latin typeface="여기어때 잘난체 OTF"/>
                <a:ea typeface="여기어때 잘난체 OTF"/>
              </a:rPr>
              <a:t>new windowsmediaplayer</a:t>
            </a:r>
            <a:r>
              <a:rPr lang="ko-KR" altLang="en-US">
                <a:latin typeface="여기어때 잘난체 OTF"/>
                <a:ea typeface="여기어때 잘난체 OTF"/>
              </a:rPr>
              <a:t>를 </a:t>
            </a:r>
            <a:r>
              <a:rPr lang="en-US" altLang="ko-KR">
                <a:latin typeface="여기어때 잘난체 OTF"/>
                <a:ea typeface="여기어때 잘난체 OTF"/>
              </a:rPr>
              <a:t>mp</a:t>
            </a:r>
            <a:r>
              <a:rPr lang="ko-KR" altLang="en-US">
                <a:latin typeface="여기어때 잘난체 OTF"/>
                <a:ea typeface="여기어때 잘난체 OTF"/>
              </a:rPr>
              <a:t>로 만들어 사용하였다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2349" y="1855089"/>
            <a:ext cx="4467848" cy="219105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8999" y="2326392"/>
            <a:ext cx="7329733" cy="1702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459" y="1399751"/>
            <a:ext cx="5623776" cy="4441278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5701554" y="3294377"/>
            <a:ext cx="6890048" cy="99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</a:t>
            </a:r>
            <a:r>
              <a:rPr lang="en-US" altLang="ko-KR" sz="2000">
                <a:latin typeface="여기어때 잘난체 OTF"/>
                <a:ea typeface="여기어때 잘난체 OTF"/>
              </a:rPr>
              <a:t>DataGridView</a:t>
            </a:r>
            <a:r>
              <a:rPr lang="ko-KR" altLang="en-US" sz="2000">
                <a:latin typeface="여기어때 잘난체 OTF"/>
                <a:ea typeface="여기어때 잘난체 OTF"/>
              </a:rPr>
              <a:t>에 약품 정보를 조회하여 사용자가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증상에 맞는 약품을 선택하고 개인정보를 입력해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구매할 수 있음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534934"/>
            <a:ext cx="2638793" cy="209579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787236"/>
            <a:ext cx="2640348" cy="523948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8802168" y="1421183"/>
            <a:ext cx="3389831" cy="146298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DataGridView</a:t>
            </a:r>
            <a:r>
              <a:rPr lang="ko-KR" altLang="en-US">
                <a:latin typeface="여기어때 잘난체 OTF"/>
                <a:ea typeface="여기어때 잘난체 OTF"/>
              </a:rPr>
              <a:t> 조회 시 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데이터 정보들이 나타나면 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표 오른쪽에 공백이 생기는 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것을 방지하기 위해</a:t>
            </a:r>
            <a:r>
              <a:rPr lang="en-US" altLang="ko-KR">
                <a:latin typeface="여기어때 잘난체 OTF"/>
                <a:ea typeface="여기어때 잘난체 OTF"/>
              </a:rPr>
              <a:t> Fill</a:t>
            </a:r>
            <a:r>
              <a:rPr lang="ko-KR" altLang="en-US">
                <a:latin typeface="여기어때 잘난체 OTF"/>
                <a:ea typeface="여기어때 잘난체 OTF"/>
              </a:rPr>
              <a:t> 설정 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8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제품조회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직사각형 1"/>
          <p:cNvSpPr/>
          <p:nvPr/>
        </p:nvSpPr>
        <p:spPr>
          <a:xfrm>
            <a:off x="3960136" y="1696085"/>
            <a:ext cx="4540912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5449128" y="1997144"/>
            <a:ext cx="1480516" cy="62032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500">
                <a:latin typeface="여기어때 잘난체 OTF"/>
                <a:ea typeface="여기어때 잘난체 OTF"/>
              </a:rPr>
              <a:t>01</a:t>
            </a:r>
            <a:endParaRPr lang="en-US" altLang="ko-KR" sz="3500">
              <a:latin typeface="여기어때 잘난체 OTF"/>
              <a:ea typeface="여기어때 잘난체 OTF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4087467" y="3160850"/>
            <a:ext cx="4400135" cy="8186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800">
                <a:latin typeface="여기어때 잘난체 OTF"/>
                <a:ea typeface="여기어때 잘난체 OTF"/>
              </a:rPr>
              <a:t>프로젝트 개요</a:t>
            </a:r>
            <a:endParaRPr lang="ko-KR" altLang="en-US" sz="48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제품조회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045" y="1449097"/>
            <a:ext cx="5519265" cy="3696160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404944" y="5389544"/>
            <a:ext cx="5691056" cy="695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connection@@</a:t>
            </a:r>
            <a:r>
              <a:rPr lang="ko-KR" altLang="en-US" sz="2000">
                <a:latin typeface="여기어때 잘난체 OTF"/>
                <a:ea typeface="여기어때 잘난체 OTF"/>
              </a:rPr>
              <a:t>를 생성해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연결하는</a:t>
            </a:r>
            <a:br>
              <a:rPr lang="ko-KR" altLang="en-US" sz="2000">
                <a:latin typeface="여기어때 잘난체 OTF"/>
                <a:ea typeface="여기어때 잘난체 OTF"/>
              </a:rPr>
            </a:br>
            <a:r>
              <a:rPr lang="ko-KR" altLang="en-US" sz="2000">
                <a:latin typeface="여기어때 잘난체 OTF"/>
                <a:ea typeface="여기어때 잘난체 OTF"/>
              </a:rPr>
              <a:t>코드를 작성 그리드뷰에 출력하기 위한 코드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7032" y="1439432"/>
            <a:ext cx="3978355" cy="3719250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6405784" y="5363906"/>
            <a:ext cx="5786216" cy="996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제품 조회 후 구매를 위한 예외처리와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  넣어줄 코드</a:t>
            </a:r>
            <a:br>
              <a:rPr lang="ko-KR" altLang="en-US" sz="2000">
                <a:latin typeface="여기어때 잘난체 OTF"/>
                <a:ea typeface="여기어때 잘난체 OTF"/>
              </a:rPr>
            </a:br>
            <a:r>
              <a:rPr lang="en-US" altLang="ko-KR" sz="2000">
                <a:latin typeface="여기어때 잘난체 OTF"/>
                <a:ea typeface="여기어때 잘난체 OTF"/>
              </a:rPr>
              <a:t>DBConnect</a:t>
            </a:r>
            <a:r>
              <a:rPr lang="ko-KR" altLang="en-US" sz="2000">
                <a:latin typeface="여기어때 잘난체 OTF"/>
                <a:ea typeface="여기어때 잘난체 OTF"/>
              </a:rPr>
              <a:t>의 메서드를 호출해 사용한다</a:t>
            </a:r>
            <a:r>
              <a:rPr lang="en-US" altLang="ko-KR" sz="2000">
                <a:latin typeface="여기어때 잘난체 OTF"/>
                <a:ea typeface="여기어때 잘난체 OTF"/>
              </a:rPr>
              <a:t>.</a:t>
            </a:r>
            <a:endParaRPr lang="en-US" altLang="ko-KR" sz="20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개인정보 조회 및 수정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61" y="1413117"/>
            <a:ext cx="8734602" cy="520958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57532" y="1928491"/>
            <a:ext cx="2313738" cy="134617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9336280" y="2200631"/>
            <a:ext cx="2590444" cy="635914"/>
          </a:xfrm>
          <a:prstGeom prst="rect">
            <a:avLst/>
          </a:prstGeom>
        </p:spPr>
        <p:txBody>
          <a:bodyPr wrap="square">
            <a:spAutoFit/>
          </a:bodyPr>
          <a:p>
            <a:pPr marL="51408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비밀번호 텍스트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박스 암호화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651" y="1470336"/>
            <a:ext cx="5629301" cy="3923736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83920" y="1480420"/>
            <a:ext cx="5465903" cy="3897160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826040" y="5756839"/>
            <a:ext cx="2572640" cy="36583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조회 성공시 </a:t>
            </a: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7667803" y="5759333"/>
            <a:ext cx="3258084" cy="36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조회 실패시 </a:t>
            </a: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9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개인정보 조회 및 수정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6544" y="1490698"/>
            <a:ext cx="2973859" cy="2201919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4210405" y="5673160"/>
            <a:ext cx="6996870" cy="697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앞서 조회한 내용을 토대로 데이터그리드뷰에 띄워주는 코드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01439" y="1491270"/>
            <a:ext cx="3789562" cy="394065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291980" y="4234619"/>
            <a:ext cx="2964321" cy="1307026"/>
          </a:xfrm>
          <a:prstGeom prst="rect">
            <a:avLst/>
          </a:prstGeom>
        </p:spPr>
        <p:txBody>
          <a:bodyPr wrap="square">
            <a:spAutoFit/>
          </a:bodyPr>
          <a:p>
            <a:pPr marL="285600" indent="-285600">
              <a:buFont typeface="Arial"/>
              <a:buChar char="•"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Login</a:t>
            </a:r>
            <a:r>
              <a:rPr lang="ko-KR" altLang="en-US" sz="2000">
                <a:latin typeface="여기어때 잘난체 OTF"/>
                <a:ea typeface="여기어때 잘난체 OTF"/>
              </a:rPr>
              <a:t>에서 사용했던 메서드를 재활용해 </a:t>
            </a:r>
            <a:br>
              <a:rPr lang="ko-KR" altLang="en-US" sz="2000">
                <a:latin typeface="여기어때 잘난체 OTF"/>
                <a:ea typeface="여기어때 잘난체 OTF"/>
              </a:rPr>
            </a:br>
            <a:r>
              <a:rPr lang="ko-KR" altLang="en-US" sz="2000">
                <a:latin typeface="여기어때 잘난체 OTF"/>
                <a:ea typeface="여기어때 잘난체 OTF"/>
              </a:rPr>
              <a:t>입력받은 </a:t>
            </a:r>
            <a:r>
              <a:rPr lang="en-US" altLang="ko-KR" sz="2000">
                <a:latin typeface="여기어때 잘난체 OTF"/>
                <a:ea typeface="여기어때 잘난체 OTF"/>
              </a:rPr>
              <a:t>id</a:t>
            </a:r>
            <a:r>
              <a:rPr lang="ko-KR" altLang="en-US" sz="2000">
                <a:latin typeface="여기어때 잘난체 OTF"/>
                <a:ea typeface="여기어때 잘난체 OTF"/>
              </a:rPr>
              <a:t>와 </a:t>
            </a:r>
            <a:r>
              <a:rPr lang="en-US" altLang="ko-KR" sz="2000">
                <a:latin typeface="여기어때 잘난체 OTF"/>
                <a:ea typeface="여기어때 잘난체 OTF"/>
              </a:rPr>
              <a:t>pw</a:t>
            </a:r>
            <a:r>
              <a:rPr lang="ko-KR" altLang="en-US" sz="2000">
                <a:latin typeface="여기어때 잘난체 OTF"/>
                <a:ea typeface="여기어때 잘난체 OTF"/>
              </a:rPr>
              <a:t>를 활용해 조회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78565" y="1480495"/>
            <a:ext cx="3508268" cy="395422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6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개인정보 조회 및 수정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주문조회 및 수정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 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116" y="1392254"/>
            <a:ext cx="5933592" cy="4335384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6355753" y="2868093"/>
            <a:ext cx="6071078" cy="130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저장된 고객의 이름과 주소 정보를 불러들어 조회 해주고 예외처리 실패시 에러메세지를 출력함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944" y="1439113"/>
            <a:ext cx="5739260" cy="399535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5596" y="1454691"/>
            <a:ext cx="5736856" cy="3967666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7778275" y="5792446"/>
            <a:ext cx="3177968" cy="36707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주문 조회 성공시 </a:t>
            </a: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1716904" y="5784167"/>
            <a:ext cx="3177967" cy="36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주문 조회 성공시 </a:t>
            </a: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2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주문조회 및  수정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endParaRPr lang="ko-KR" altLang="en-US" sz="6000" b="1">
              <a:latin typeface="여기어때 잘난체 OTF"/>
              <a:ea typeface="여기어때 잘난체 OTF"/>
            </a:endParaRPr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476" y="1379166"/>
            <a:ext cx="5213194" cy="410909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26474" y="1389168"/>
            <a:ext cx="6176084" cy="4100138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주문조회 및 수정 소스코드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152754" y="5572124"/>
            <a:ext cx="5314419" cy="9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조회 창에서 입력받은 이름</a:t>
            </a:r>
            <a:r>
              <a:rPr lang="en-US" altLang="ko-KR" sz="2000">
                <a:latin typeface="여기어때 잘난체 OTF"/>
                <a:ea typeface="여기어때 잘난체 OTF"/>
              </a:rPr>
              <a:t>,</a:t>
            </a:r>
            <a:r>
              <a:rPr lang="ko-KR" altLang="en-US" sz="2000">
                <a:latin typeface="여기어때 잘난체 OTF"/>
                <a:ea typeface="여기어때 잘난체 OTF"/>
              </a:rPr>
              <a:t> 주소를 통해</a:t>
            </a:r>
            <a:r>
              <a:rPr lang="en-US" altLang="ko-KR" sz="2000">
                <a:latin typeface="여기어때 잘난체 OTF"/>
                <a:ea typeface="여기어때 잘난체 OTF"/>
              </a:rPr>
              <a:t>customer DB</a:t>
            </a:r>
            <a:r>
              <a:rPr lang="ko-KR" altLang="en-US" sz="2000">
                <a:latin typeface="여기어때 잘난체 OTF"/>
                <a:ea typeface="여기어때 잘난체 OTF"/>
              </a:rPr>
              <a:t>에서 동일한 내용이 </a:t>
            </a:r>
            <a:br>
              <a:rPr lang="en-US" altLang="ko-KR" sz="2000">
                <a:latin typeface="여기어때 잘난체 OTF"/>
                <a:ea typeface="여기어때 잘난체 OTF"/>
              </a:rPr>
            </a:br>
            <a:r>
              <a:rPr lang="ko-KR" altLang="en-US" sz="2000">
                <a:latin typeface="여기어때 잘난체 OTF"/>
                <a:ea typeface="여기어때 잘난체 OTF"/>
              </a:rPr>
              <a:t>있는지 여부 체크     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5739476" y="5572569"/>
            <a:ext cx="5189794" cy="69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변경 창에서 입력받은 이름</a:t>
            </a:r>
            <a:r>
              <a:rPr lang="en-US" altLang="ko-KR" sz="2000">
                <a:latin typeface="여기어때 잘난체 OTF"/>
                <a:ea typeface="여기어때 잘난체 OTF"/>
              </a:rPr>
              <a:t>,</a:t>
            </a:r>
            <a:r>
              <a:rPr lang="ko-KR" altLang="en-US" sz="2000">
                <a:latin typeface="여기어때 잘난체 OTF"/>
                <a:ea typeface="여기어때 잘난체 OTF"/>
              </a:rPr>
              <a:t>주소를 통해  </a:t>
            </a:r>
            <a:br>
              <a:rPr lang="ko-KR" altLang="en-US" sz="2000">
                <a:latin typeface="여기어때 잘난체 OTF"/>
                <a:ea typeface="여기어때 잘난체 OTF"/>
              </a:rPr>
            </a:br>
            <a:r>
              <a:rPr lang="en-US" altLang="ko-KR" sz="2000">
                <a:latin typeface="여기어때 잘난체 OTF"/>
                <a:ea typeface="여기어때 잘난체 OTF"/>
              </a:rPr>
              <a:t>customer DB</a:t>
            </a:r>
            <a:r>
              <a:rPr lang="ko-KR" altLang="en-US" sz="2000">
                <a:latin typeface="여기어때 잘난체 OTF"/>
                <a:ea typeface="여기어때 잘난체 OTF"/>
              </a:rPr>
              <a:t>의 내용 수정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endParaRPr lang="ko-KR" altLang="en-US" sz="6000" b="1">
              <a:latin typeface="여기어때 잘난체 OTF"/>
              <a:ea typeface="여기어때 잘난체 OTF"/>
            </a:endParaRPr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MAP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Form 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2447" y="1316588"/>
            <a:ext cx="7047105" cy="4727006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2954440" y="6100450"/>
            <a:ext cx="6890048" cy="39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카카오 </a:t>
            </a:r>
            <a:r>
              <a:rPr lang="en-US" altLang="ko-KR" sz="2000">
                <a:latin typeface="여기어때 잘난체 OTF"/>
                <a:ea typeface="여기어때 잘난체 OTF"/>
              </a:rPr>
              <a:t>API</a:t>
            </a:r>
            <a:r>
              <a:rPr lang="ko-KR" altLang="en-US" sz="2000">
                <a:latin typeface="여기어때 잘난체 OTF"/>
                <a:ea typeface="여기어때 잘난체 OTF"/>
              </a:rPr>
              <a:t>를 활용하여 </a:t>
            </a:r>
            <a:r>
              <a:rPr lang="en-US" altLang="ko-KR" sz="2000">
                <a:latin typeface="여기어때 잘난체 OTF"/>
                <a:ea typeface="여기어때 잘난체 OTF"/>
              </a:rPr>
              <a:t>MAP</a:t>
            </a:r>
            <a:r>
              <a:rPr lang="ko-KR" altLang="en-US" sz="2000">
                <a:latin typeface="여기어때 잘난체 OTF"/>
                <a:ea typeface="여기어때 잘난체 OTF"/>
              </a:rPr>
              <a:t> </a:t>
            </a:r>
            <a:r>
              <a:rPr lang="en-US" altLang="ko-KR" sz="2000">
                <a:latin typeface="여기어때 잘난체 OTF"/>
                <a:ea typeface="여기어때 잘난체 OTF"/>
              </a:rPr>
              <a:t>Form</a:t>
            </a:r>
            <a:r>
              <a:rPr lang="ko-KR" altLang="en-US" sz="2000">
                <a:latin typeface="여기어때 잘난체 OTF"/>
                <a:ea typeface="여기어때 잘난체 OTF"/>
              </a:rPr>
              <a:t> 구현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96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endParaRPr lang="ko-KR" altLang="en-US" sz="6000" b="1">
              <a:latin typeface="여기어때 잘난체 OTF"/>
              <a:ea typeface="여기어때 잘난체 OTF"/>
            </a:endParaRPr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MAP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소스코드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570" y="1349690"/>
            <a:ext cx="4116894" cy="4212033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73258" y="5767271"/>
            <a:ext cx="6071078" cy="69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8240" indent="-285600">
              <a:buFont typeface="Arial"/>
              <a:buChar char="•"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Map</a:t>
            </a:r>
            <a:r>
              <a:rPr lang="ko-KR" altLang="en-US" sz="2000">
                <a:latin typeface="여기어때 잘난체 OTF"/>
                <a:ea typeface="여기어때 잘난체 OTF"/>
              </a:rPr>
              <a:t> </a:t>
            </a:r>
            <a:r>
              <a:rPr lang="en-US" altLang="ko-KR" sz="2000">
                <a:latin typeface="여기어때 잘난체 OTF"/>
                <a:ea typeface="여기어때 잘난체 OTF"/>
              </a:rPr>
              <a:t>Form</a:t>
            </a:r>
            <a:r>
              <a:rPr lang="ko-KR" altLang="en-US" sz="2000">
                <a:latin typeface="여기어때 잘난체 OTF"/>
                <a:ea typeface="여기어때 잘난체 OTF"/>
              </a:rPr>
              <a:t>에서 조회될 약국명과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5426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위치 좌표가 선언된 클래스</a:t>
            </a:r>
            <a:r>
              <a:rPr lang="en-US" altLang="ko-KR" sz="2000">
                <a:latin typeface="여기어때 잘난체 OTF"/>
                <a:ea typeface="여기어때 잘난체 OTF"/>
              </a:rPr>
              <a:t>.</a:t>
            </a:r>
            <a:r>
              <a:rPr lang="ko-KR" altLang="en-US" sz="2000">
                <a:latin typeface="여기어때 잘난체 OTF"/>
                <a:ea typeface="여기어때 잘난체 OTF"/>
              </a:rPr>
              <a:t>  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2602" y="1359418"/>
            <a:ext cx="3451618" cy="4230497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5584672" y="5763872"/>
            <a:ext cx="6283478" cy="99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해당 지역 약국을 입력하면 응답한 값들이 나오고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</a:t>
            </a:r>
            <a:r>
              <a:rPr lang="en-US" altLang="ko-KR" sz="2000">
                <a:latin typeface="여기어때 잘난체 OTF"/>
                <a:ea typeface="여기어때 잘난체 OTF"/>
              </a:rPr>
              <a:t>Enter</a:t>
            </a:r>
            <a:r>
              <a:rPr lang="ko-KR" altLang="en-US" sz="2000">
                <a:latin typeface="여기어때 잘난체 OTF"/>
                <a:ea typeface="여기어때 잘난체 OTF"/>
              </a:rPr>
              <a:t>키를 누르면 클릭이 강제호출됨</a:t>
            </a:r>
            <a:r>
              <a:rPr lang="en-US" altLang="ko-KR" sz="2000">
                <a:latin typeface="여기어때 잘난체 OTF"/>
                <a:ea typeface="여기어때 잘난체 OTF"/>
              </a:rPr>
              <a:t>.</a:t>
            </a:r>
            <a:r>
              <a:rPr lang="ko-KR" altLang="en-US" sz="2000">
                <a:latin typeface="여기어때 잘난체 OTF"/>
                <a:ea typeface="여기어때 잘난체 OTF"/>
              </a:rPr>
              <a:t> 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endParaRPr lang="ko-KR" altLang="en-US" sz="6000" b="1">
              <a:latin typeface="여기어때 잘난체 OTF"/>
              <a:ea typeface="여기어때 잘난체 OTF"/>
            </a:endParaRPr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MAP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소스코드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99143" y="1334836"/>
            <a:ext cx="6812583" cy="4264528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2968770" y="5667019"/>
            <a:ext cx="6071078" cy="221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카카오 맵 </a:t>
            </a:r>
            <a:r>
              <a:rPr lang="en-US" altLang="ko-KR" sz="2000">
                <a:latin typeface="여기어때 잘난체 OTF"/>
                <a:ea typeface="여기어때 잘난체 OTF"/>
              </a:rPr>
              <a:t>API</a:t>
            </a:r>
            <a:r>
              <a:rPr lang="ko-KR" altLang="en-US" sz="2000">
                <a:latin typeface="여기어때 잘난체 OTF"/>
                <a:ea typeface="여기어때 잘난체 OTF"/>
              </a:rPr>
              <a:t> 주소를 </a:t>
            </a:r>
            <a:r>
              <a:rPr lang="en-US" altLang="ko-KR" sz="2000">
                <a:latin typeface="여기어때 잘난체 OTF"/>
                <a:ea typeface="여기어때 잘난체 OTF"/>
              </a:rPr>
              <a:t>URL</a:t>
            </a:r>
            <a:r>
              <a:rPr lang="ko-KR" altLang="en-US" sz="2000">
                <a:latin typeface="여기어때 잘난체 OTF"/>
                <a:ea typeface="여기어때 잘난체 OTF"/>
              </a:rPr>
              <a:t>로 호출하고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요청을 </a:t>
            </a:r>
            <a:r>
              <a:rPr lang="en-US" altLang="ko-KR" sz="2000">
                <a:latin typeface="여기어때 잘난체 OTF"/>
                <a:ea typeface="여기어때 잘난체 OTF"/>
              </a:rPr>
              <a:t>API</a:t>
            </a:r>
            <a:r>
              <a:rPr lang="ko-KR" altLang="en-US" sz="2000">
                <a:latin typeface="여기어때 잘난체 OTF"/>
                <a:ea typeface="여기어때 잘난체 OTF"/>
              </a:rPr>
              <a:t>에 보내 응답받아 지도를 출력함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     </a:t>
            </a:r>
            <a:endParaRPr lang="en-US" altLang="ko-KR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  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 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6" name=""/>
          <p:cNvSpPr txBox="1"/>
          <p:nvPr/>
        </p:nvSpPr>
        <p:spPr>
          <a:xfrm>
            <a:off x="2272647" y="1092259"/>
            <a:ext cx="276243" cy="36316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cxnSp>
        <p:nvCxnSpPr>
          <p:cNvPr id="47" name="직선 연결선 8"/>
          <p:cNvCxnSpPr/>
          <p:nvPr/>
        </p:nvCxnSpPr>
        <p:spPr>
          <a:xfrm>
            <a:off x="462630" y="1180755"/>
            <a:ext cx="6451184" cy="3192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8" name=""/>
          <p:cNvSpPr txBox="1"/>
          <p:nvPr/>
        </p:nvSpPr>
        <p:spPr>
          <a:xfrm>
            <a:off x="217473" y="96672"/>
            <a:ext cx="6373738" cy="9967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1.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프로젝트 개요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940" y="546352"/>
            <a:ext cx="10499310" cy="5887251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2204458" y="2117219"/>
            <a:ext cx="6961264" cy="22242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0" spc="300">
                <a:latin typeface="여기어때 잘난체 OTF"/>
                <a:ea typeface="여기어때 잘난체 OTF"/>
              </a:rPr>
              <a:t>최근 자꾸만 늘어가는 유행성 질병(코로나,독감)등 </a:t>
            </a:r>
            <a:endParaRPr lang="ko-KR" altLang="en-US" sz="2000" b="0" spc="300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000" b="0" spc="300">
                <a:latin typeface="여기어때 잘난체 OTF"/>
                <a:ea typeface="여기어때 잘난체 OTF"/>
              </a:rPr>
              <a:t>확진자의 수가 늘어남에 따라 병원,약국에 가는 것 마저 불안해하는 사람이 늘어나고 있어 이에 따라 최신 트랜드는 직접 매장 방문이 아닌 주문이라는것에 컨셉을 둬 근처 약국에서 물품을 떼와 배송해주는 주문 플랫폼을 만들어보자는 취지 하에 제작을 하게 되었음</a:t>
            </a:r>
            <a:r>
              <a:rPr lang="en-US" altLang="ko-KR" sz="2000" b="0" spc="300">
                <a:latin typeface="여기어때 잘난체 OTF"/>
                <a:ea typeface="여기어때 잘난체 OTF"/>
              </a:rPr>
              <a:t>.</a:t>
            </a:r>
            <a:r>
              <a:rPr lang="ko-KR" altLang="en-US" sz="2000" b="0" spc="300">
                <a:latin typeface="여기어때 잘난체 OTF"/>
                <a:ea typeface="여기어때 잘난체 OTF"/>
              </a:rPr>
              <a:t> </a:t>
            </a:r>
            <a:endParaRPr lang="ko-KR" altLang="en-US" sz="2000" b="0" spc="300">
              <a:latin typeface="여기어때 잘난체 OTF"/>
              <a:ea typeface="여기어때 잘난체 OTF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6120" y="4052010"/>
            <a:ext cx="2431886" cy="2741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6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281" y="1406046"/>
            <a:ext cx="6261380" cy="4446493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6452519" y="3183859"/>
            <a:ext cx="5501356" cy="700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640" indent="-28560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제약 회사 별 검색을 통해</a:t>
            </a:r>
            <a:br>
              <a:rPr lang="ko-KR" altLang="en-US" sz="2000">
                <a:latin typeface="여기어때 잘난체 OTF"/>
                <a:ea typeface="여기어때 잘난체 OTF"/>
              </a:rPr>
            </a:br>
            <a:r>
              <a:rPr lang="ko-KR" altLang="en-US" sz="2000">
                <a:latin typeface="여기어때 잘난체 OTF"/>
                <a:ea typeface="여기어때 잘난체 OTF"/>
              </a:rPr>
              <a:t>제품 별 가격으로 차트를 표현  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2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Chart Form 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1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2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Chart 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소스코드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3761" y="1388997"/>
            <a:ext cx="5419923" cy="4003804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440374" y="5545419"/>
            <a:ext cx="10797966" cy="117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CHART1</a:t>
            </a:r>
            <a:r>
              <a:rPr lang="ko-KR" altLang="en-US">
                <a:latin typeface="여기어때 잘난체 OTF"/>
                <a:ea typeface="여기어때 잘난체 OTF"/>
              </a:rPr>
              <a:t>에 대한 타이틀</a:t>
            </a:r>
            <a:r>
              <a:rPr lang="en-US" altLang="ko-KR">
                <a:latin typeface="여기어때 잘난체 OTF"/>
                <a:ea typeface="여기어때 잘난체 OTF"/>
              </a:rPr>
              <a:t>,</a:t>
            </a:r>
            <a:r>
              <a:rPr lang="ko-KR" altLang="en-US">
                <a:latin typeface="여기어때 잘난체 OTF"/>
                <a:ea typeface="여기어때 잘난체 OTF"/>
              </a:rPr>
              <a:t> 시리즈</a:t>
            </a:r>
            <a:r>
              <a:rPr lang="en-US" altLang="ko-KR">
                <a:latin typeface="여기어때 잘난체 OTF"/>
                <a:ea typeface="여기어때 잘난체 OTF"/>
              </a:rPr>
              <a:t>, </a:t>
            </a:r>
            <a:r>
              <a:rPr lang="ko-KR" altLang="en-US">
                <a:latin typeface="여기어때 잘난체 OTF"/>
                <a:ea typeface="여기어때 잘난체 OTF"/>
              </a:rPr>
              <a:t>시리즈에 대한 </a:t>
            </a:r>
            <a:r>
              <a:rPr lang="en-US" altLang="ko-KR">
                <a:latin typeface="여기어때 잘난체 OTF"/>
                <a:ea typeface="여기어때 잘난체 OTF"/>
              </a:rPr>
              <a:t>X,Y</a:t>
            </a:r>
            <a:r>
              <a:rPr lang="ko-KR" altLang="en-US">
                <a:latin typeface="여기어때 잘난체 OTF"/>
                <a:ea typeface="여기어때 잘난체 OTF"/>
              </a:rPr>
              <a:t>값을 지정 후 차트에 표기해준다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LABEL</a:t>
            </a:r>
            <a:r>
              <a:rPr lang="ko-KR" altLang="en-US">
                <a:latin typeface="여기어때 잘난체 OTF"/>
                <a:ea typeface="여기어때 잘난체 OTF"/>
              </a:rPr>
              <a:t>앵글을 </a:t>
            </a:r>
            <a:r>
              <a:rPr lang="en-US" altLang="ko-KR">
                <a:latin typeface="여기어때 잘난체 OTF"/>
                <a:ea typeface="여기어때 잘난체 OTF"/>
              </a:rPr>
              <a:t>-45</a:t>
            </a:r>
            <a:r>
              <a:rPr lang="ko-KR" altLang="en-US">
                <a:latin typeface="여기어때 잘난체 OTF"/>
                <a:ea typeface="여기어때 잘난체 OTF"/>
              </a:rPr>
              <a:t>도를 줘 대각선으로 텍스트를 표기하여 후에 데이터가지가 많아졌을 때</a:t>
            </a:r>
            <a:r>
              <a:rPr lang="en-US" altLang="ko-KR">
                <a:latin typeface="여기어때 잘난체 OTF"/>
                <a:ea typeface="여기어때 잘난체 OTF"/>
              </a:rPr>
              <a:t>,</a:t>
            </a:r>
            <a:r>
              <a:rPr lang="ko-KR" altLang="en-US">
                <a:latin typeface="여기어때 잘난체 OTF"/>
                <a:ea typeface="여기어때 잘난체 OTF"/>
              </a:rPr>
              <a:t> 서로 꼬이는 일이 생기지않도록 예방해주었다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r>
              <a:rPr lang="ko-KR" altLang="en-US">
                <a:latin typeface="여기어때 잘난체 OTF"/>
                <a:ea typeface="여기어때 잘난체 OTF"/>
              </a:rPr>
              <a:t>   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입력받은 검색어</a:t>
            </a:r>
            <a:r>
              <a:rPr lang="en-US" altLang="ko-KR">
                <a:latin typeface="여기어때 잘난체 OTF"/>
                <a:ea typeface="여기어때 잘난체 OTF"/>
              </a:rPr>
              <a:t>(</a:t>
            </a:r>
            <a:r>
              <a:rPr lang="ko-KR" altLang="en-US">
                <a:latin typeface="여기어때 잘난체 OTF"/>
                <a:ea typeface="여기어때 잘난체 OTF"/>
              </a:rPr>
              <a:t>회사이름</a:t>
            </a:r>
            <a:r>
              <a:rPr lang="en-US" altLang="ko-KR">
                <a:latin typeface="여기어때 잘난체 OTF"/>
                <a:ea typeface="여기어때 잘난체 OTF"/>
              </a:rPr>
              <a:t>)</a:t>
            </a:r>
            <a:r>
              <a:rPr lang="ko-KR" altLang="en-US">
                <a:latin typeface="여기어때 잘난체 OTF"/>
                <a:ea typeface="여기어때 잘난체 OTF"/>
              </a:rPr>
              <a:t>을 통해 </a:t>
            </a:r>
            <a:r>
              <a:rPr lang="en-US" altLang="ko-KR">
                <a:latin typeface="여기어때 잘난체 OTF"/>
                <a:ea typeface="여기어때 잘난체 OTF"/>
              </a:rPr>
              <a:t>DB</a:t>
            </a:r>
            <a:r>
              <a:rPr lang="ko-KR" altLang="en-US">
                <a:latin typeface="여기어때 잘난체 OTF"/>
                <a:ea typeface="여기어때 잘난체 OTF"/>
              </a:rPr>
              <a:t>에 같은 회사명의 제품을 셈해주고 가격별로 차트에 나열해준다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40218" y="1400449"/>
            <a:ext cx="4338087" cy="3980900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6778773" y="5552718"/>
            <a:ext cx="3177968" cy="36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리소스 파일 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8847" y="1311689"/>
            <a:ext cx="8794305" cy="423462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2855274" y="5789330"/>
            <a:ext cx="7085889" cy="638140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r>
              <a:rPr lang="ko-KR" altLang="en-US">
                <a:latin typeface="여기어때 잘난체 OTF"/>
                <a:ea typeface="여기어때 잘난체 OTF"/>
              </a:rPr>
              <a:t>에 사용한 이미지를 리소스 파일에 보관하여 여러 컴퓨터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에서도 이미지를 옮기지 않아도 오류없이 </a:t>
            </a: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r>
              <a:rPr lang="ko-KR" altLang="en-US">
                <a:latin typeface="여기어때 잘난체 OTF"/>
                <a:ea typeface="여기어때 잘난체 OTF"/>
              </a:rPr>
              <a:t> 실행 가능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3944592" y="1696085"/>
            <a:ext cx="4556456" cy="3484880"/>
            <a:chOff x="3944592" y="1696085"/>
            <a:chExt cx="4556456" cy="3484880"/>
          </a:xfrm>
        </p:grpSpPr>
        <p:sp>
          <p:nvSpPr>
            <p:cNvPr id="5" name="직사각형 1"/>
            <p:cNvSpPr/>
            <p:nvPr/>
          </p:nvSpPr>
          <p:spPr>
            <a:xfrm>
              <a:off x="3960136" y="1696085"/>
              <a:ext cx="4540912" cy="3484880"/>
            </a:xfrm>
            <a:custGeom>
              <a:avLst/>
              <a:gdLst>
                <a:gd name="connsiteX0" fmla="*/ 0 w 3484880"/>
                <a:gd name="connsiteY0" fmla="*/ 0 h 3484880"/>
                <a:gd name="connsiteX1" fmla="*/ 3484880 w 3484880"/>
                <a:gd name="connsiteY1" fmla="*/ 0 h 3484880"/>
                <a:gd name="connsiteX2" fmla="*/ 3484880 w 3484880"/>
                <a:gd name="connsiteY2" fmla="*/ 3484880 h 3484880"/>
                <a:gd name="connsiteX3" fmla="*/ 0 w 3484880"/>
                <a:gd name="connsiteY3" fmla="*/ 3484880 h 3484880"/>
                <a:gd name="connsiteX4" fmla="*/ 0 w 3484880"/>
                <a:gd name="connsiteY4" fmla="*/ 0 h 34848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4880" h="3484880" fill="none" extrusionOk="0">
                  <a:moveTo>
                    <a:pt x="0" y="0"/>
                  </a:moveTo>
                  <a:cubicBezTo>
                    <a:pt x="982382" y="49092"/>
                    <a:pt x="3116444" y="100231"/>
                    <a:pt x="3484880" y="0"/>
                  </a:cubicBezTo>
                  <a:cubicBezTo>
                    <a:pt x="3434389" y="1057570"/>
                    <a:pt x="3335578" y="2148497"/>
                    <a:pt x="3484880" y="3484880"/>
                  </a:cubicBezTo>
                  <a:cubicBezTo>
                    <a:pt x="1944647" y="3318641"/>
                    <a:pt x="1567576" y="3603901"/>
                    <a:pt x="0" y="3484880"/>
                  </a:cubicBezTo>
                  <a:cubicBezTo>
                    <a:pt x="-166270" y="2254425"/>
                    <a:pt x="33135" y="1296043"/>
                    <a:pt x="0" y="0"/>
                  </a:cubicBezTo>
                  <a:close/>
                </a:path>
                <a:path w="3484880" h="3484880" stroke="0" extrusionOk="0">
                  <a:moveTo>
                    <a:pt x="0" y="0"/>
                  </a:moveTo>
                  <a:cubicBezTo>
                    <a:pt x="354855" y="-127415"/>
                    <a:pt x="2958641" y="-110586"/>
                    <a:pt x="3484880" y="0"/>
                  </a:cubicBezTo>
                  <a:cubicBezTo>
                    <a:pt x="3388746" y="1567420"/>
                    <a:pt x="3648601" y="2501159"/>
                    <a:pt x="3484880" y="3484880"/>
                  </a:cubicBezTo>
                  <a:cubicBezTo>
                    <a:pt x="1922117" y="3535009"/>
                    <a:pt x="1359248" y="3631127"/>
                    <a:pt x="0" y="3484880"/>
                  </a:cubicBezTo>
                  <a:cubicBezTo>
                    <a:pt x="106652" y="1974241"/>
                    <a:pt x="-31159" y="720288"/>
                    <a:pt x="0" y="0"/>
                  </a:cubicBez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"/>
            <p:cNvSpPr txBox="1"/>
            <p:nvPr/>
          </p:nvSpPr>
          <p:spPr>
            <a:xfrm>
              <a:off x="5449128" y="1997144"/>
              <a:ext cx="1480516" cy="620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500">
                  <a:latin typeface="여기어때 잘난체 OTF"/>
                  <a:ea typeface="여기어때 잘난체 OTF"/>
                </a:rPr>
                <a:t>04</a:t>
              </a:r>
              <a:endParaRPr lang="en-US" altLang="ko-KR" sz="3500">
                <a:latin typeface="여기어때 잘난체 OTF"/>
                <a:ea typeface="여기어때 잘난체 OTF"/>
              </a:endParaRPr>
            </a:p>
          </p:txBody>
        </p:sp>
        <p:sp>
          <p:nvSpPr>
            <p:cNvPr id="8" name=""/>
            <p:cNvSpPr txBox="1"/>
            <p:nvPr/>
          </p:nvSpPr>
          <p:spPr>
            <a:xfrm>
              <a:off x="3944592" y="3046550"/>
              <a:ext cx="4400135" cy="1552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800">
                  <a:latin typeface="여기어때 잘난체 OTF"/>
                  <a:ea typeface="여기어때 잘난체 OTF"/>
                </a:rPr>
                <a:t> 프로젝트 </a:t>
              </a:r>
              <a:endParaRPr lang="ko-KR" altLang="en-US" sz="4800">
                <a:latin typeface="여기어때 잘난체 OTF"/>
                <a:ea typeface="여기어때 잘난체 OTF"/>
              </a:endParaRPr>
            </a:p>
            <a:p>
              <a:pPr algn="ctr">
                <a:defRPr/>
              </a:pPr>
              <a:r>
                <a:rPr lang="ko-KR" altLang="en-US" sz="4800">
                  <a:latin typeface="여기어때 잘난체 OTF"/>
                  <a:ea typeface="여기어때 잘난체 OTF"/>
                </a:rPr>
                <a:t> 결과</a:t>
              </a:r>
              <a:endParaRPr lang="ko-KR" altLang="en-US" sz="4800">
                <a:latin typeface="여기어때 잘난체 OTF"/>
                <a:ea typeface="여기어때 잘난체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4.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프로젝트 결과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21" name="직사각형 9"/>
          <p:cNvSpPr/>
          <p:nvPr/>
        </p:nvSpPr>
        <p:spPr>
          <a:xfrm>
            <a:off x="886343" y="1621007"/>
            <a:ext cx="10136781" cy="5009307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392449" y="6028078"/>
            <a:ext cx="3231381" cy="36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              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pic>
        <p:nvPicPr>
          <p:cNvPr id="23" name="2023-11-22 10-11-31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41450" y="1673251"/>
            <a:ext cx="9589876" cy="4295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4261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3944592" y="1696085"/>
            <a:ext cx="4556456" cy="3484880"/>
            <a:chOff x="3944592" y="1696085"/>
            <a:chExt cx="4556456" cy="3484880"/>
          </a:xfrm>
        </p:grpSpPr>
        <p:sp>
          <p:nvSpPr>
            <p:cNvPr id="5" name="직사각형 1"/>
            <p:cNvSpPr/>
            <p:nvPr/>
          </p:nvSpPr>
          <p:spPr>
            <a:xfrm>
              <a:off x="3960136" y="1696085"/>
              <a:ext cx="4540912" cy="3484880"/>
            </a:xfrm>
            <a:custGeom>
              <a:avLst/>
              <a:gdLst>
                <a:gd name="connsiteX0" fmla="*/ 0 w 3484880"/>
                <a:gd name="connsiteY0" fmla="*/ 0 h 3484880"/>
                <a:gd name="connsiteX1" fmla="*/ 3484880 w 3484880"/>
                <a:gd name="connsiteY1" fmla="*/ 0 h 3484880"/>
                <a:gd name="connsiteX2" fmla="*/ 3484880 w 3484880"/>
                <a:gd name="connsiteY2" fmla="*/ 3484880 h 3484880"/>
                <a:gd name="connsiteX3" fmla="*/ 0 w 3484880"/>
                <a:gd name="connsiteY3" fmla="*/ 3484880 h 3484880"/>
                <a:gd name="connsiteX4" fmla="*/ 0 w 3484880"/>
                <a:gd name="connsiteY4" fmla="*/ 0 h 34848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4880" h="3484880" fill="none" extrusionOk="0">
                  <a:moveTo>
                    <a:pt x="0" y="0"/>
                  </a:moveTo>
                  <a:cubicBezTo>
                    <a:pt x="982382" y="49092"/>
                    <a:pt x="3116444" y="100231"/>
                    <a:pt x="3484880" y="0"/>
                  </a:cubicBezTo>
                  <a:cubicBezTo>
                    <a:pt x="3434389" y="1057570"/>
                    <a:pt x="3335578" y="2148497"/>
                    <a:pt x="3484880" y="3484880"/>
                  </a:cubicBezTo>
                  <a:cubicBezTo>
                    <a:pt x="1944647" y="3318641"/>
                    <a:pt x="1567576" y="3603901"/>
                    <a:pt x="0" y="3484880"/>
                  </a:cubicBezTo>
                  <a:cubicBezTo>
                    <a:pt x="-166270" y="2254425"/>
                    <a:pt x="33135" y="1296043"/>
                    <a:pt x="0" y="0"/>
                  </a:cubicBezTo>
                  <a:close/>
                </a:path>
                <a:path w="3484880" h="3484880" stroke="0" extrusionOk="0">
                  <a:moveTo>
                    <a:pt x="0" y="0"/>
                  </a:moveTo>
                  <a:cubicBezTo>
                    <a:pt x="354855" y="-127415"/>
                    <a:pt x="2958641" y="-110586"/>
                    <a:pt x="3484880" y="0"/>
                  </a:cubicBezTo>
                  <a:cubicBezTo>
                    <a:pt x="3388746" y="1567420"/>
                    <a:pt x="3648601" y="2501159"/>
                    <a:pt x="3484880" y="3484880"/>
                  </a:cubicBezTo>
                  <a:cubicBezTo>
                    <a:pt x="1922117" y="3535009"/>
                    <a:pt x="1359248" y="3631127"/>
                    <a:pt x="0" y="3484880"/>
                  </a:cubicBezTo>
                  <a:cubicBezTo>
                    <a:pt x="106652" y="1974241"/>
                    <a:pt x="-31159" y="720288"/>
                    <a:pt x="0" y="0"/>
                  </a:cubicBez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"/>
            <p:cNvSpPr txBox="1"/>
            <p:nvPr/>
          </p:nvSpPr>
          <p:spPr>
            <a:xfrm>
              <a:off x="5449128" y="1997144"/>
              <a:ext cx="1480516" cy="620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500">
                  <a:latin typeface="여기어때 잘난체 OTF"/>
                  <a:ea typeface="여기어때 잘난체 OTF"/>
                </a:rPr>
                <a:t>05</a:t>
              </a:r>
              <a:endParaRPr lang="en-US" altLang="ko-KR" sz="3500">
                <a:latin typeface="여기어때 잘난체 OTF"/>
                <a:ea typeface="여기어때 잘난체 OTF"/>
              </a:endParaRPr>
            </a:p>
          </p:txBody>
        </p:sp>
        <p:sp>
          <p:nvSpPr>
            <p:cNvPr id="8" name=""/>
            <p:cNvSpPr txBox="1"/>
            <p:nvPr/>
          </p:nvSpPr>
          <p:spPr>
            <a:xfrm>
              <a:off x="3944592" y="3046550"/>
              <a:ext cx="4400135" cy="1552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800">
                  <a:latin typeface="여기어때 잘난체 OTF"/>
                  <a:ea typeface="여기어때 잘난체 OTF"/>
                </a:rPr>
                <a:t> 자체평가</a:t>
              </a:r>
              <a:endParaRPr lang="ko-KR" altLang="en-US" sz="4800">
                <a:latin typeface="여기어때 잘난체 OTF"/>
                <a:ea typeface="여기어때 잘난체 OTF"/>
              </a:endParaRPr>
            </a:p>
            <a:p>
              <a:pPr algn="ctr">
                <a:defRPr/>
              </a:pPr>
              <a:r>
                <a:rPr lang="ko-KR" altLang="en-US" sz="4800">
                  <a:latin typeface="여기어때 잘난체 OTF"/>
                  <a:ea typeface="여기어때 잘난체 OTF"/>
                </a:rPr>
                <a:t> 의견</a:t>
              </a:r>
              <a:endParaRPr lang="ko-KR" altLang="en-US" sz="4800">
                <a:latin typeface="여기어때 잘난체 OTF"/>
                <a:ea typeface="여기어때 잘난체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5.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자체평가 의견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22" name="직선 연결선 8"/>
          <p:cNvCxnSpPr/>
          <p:nvPr/>
        </p:nvCxnSpPr>
        <p:spPr>
          <a:xfrm>
            <a:off x="428626" y="1238885"/>
            <a:ext cx="8320131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3" name="직사각형 30"/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rgbClr val="ccbce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algn="ctr" defTabSz="914400" rtl="0" eaLnBrk="1" latinLnBrk="1" hangingPunct="1"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44" name="직사각형 31"/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rgbClr val="e1c6e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algn="ctr" defTabSz="914400" rtl="0" eaLnBrk="1" latinLnBrk="1" hangingPunct="1"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45" name="직사각형 32"/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solidFill>
            <a:srgbClr val="cd9fd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algn="ctr" defTabSz="914400" rtl="0" eaLnBrk="1" latinLnBrk="1" hangingPunct="1"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46" name="직사각형 33"/>
          <p:cNvSpPr/>
          <p:nvPr/>
        </p:nvSpPr>
        <p:spPr>
          <a:xfrm>
            <a:off x="1578452" y="3943156"/>
            <a:ext cx="4949040" cy="2342536"/>
          </a:xfrm>
          <a:prstGeom prst="rect">
            <a:avLst/>
          </a:prstGeom>
          <a:solidFill>
            <a:srgbClr val="fddbe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algn="ctr" defTabSz="914400" rtl="0" eaLnBrk="1" latinLnBrk="1" hangingPunct="1"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3093749" y="1565392"/>
            <a:ext cx="1789275" cy="36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여기어때 잘난체 OTF"/>
                <a:ea typeface="여기어때 잘난체 OTF"/>
              </a:rPr>
              <a:t>조장 권병진</a:t>
            </a:r>
            <a:endParaRPr lang="ko-KR" altLang="en-US" b="1">
              <a:latin typeface="여기어때 잘난체 OTF"/>
              <a:ea typeface="여기어때 잘난체 OTF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8241342" y="1557558"/>
            <a:ext cx="1789276" cy="36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여기어때 잘난체 OTF"/>
                <a:ea typeface="여기어때 잘난체 OTF"/>
              </a:rPr>
              <a:t>조원 신예원</a:t>
            </a:r>
            <a:endParaRPr lang="ko-KR" altLang="en-US" b="1">
              <a:latin typeface="여기어때 잘난체 OTF"/>
              <a:ea typeface="여기어때 잘난체 OTF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921024" y="2071465"/>
            <a:ext cx="4317406" cy="14604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상상력 부족으로 다소 완성본이 밋밋한거 같지만 팀원 전체가 단합해 순조롭게 완성하게되었고 평소 교류가 없던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같은 반 인원들과 친분이 생긴거같아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만족스럽습니다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6927879" y="2063629"/>
            <a:ext cx="4403132" cy="118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윈도우폼</a:t>
            </a:r>
            <a:r>
              <a:rPr lang="en-US" altLang="ko-KR">
                <a:latin typeface="여기어때 잘난체 OTF"/>
                <a:ea typeface="여기어때 잘난체 OTF"/>
              </a:rPr>
              <a:t>:</a:t>
            </a:r>
            <a:r>
              <a:rPr lang="ko-KR" altLang="en-US">
                <a:latin typeface="여기어때 잘난체 OTF"/>
                <a:ea typeface="여기어때 잘난체 OTF"/>
              </a:rPr>
              <a:t> 우와 신기해</a:t>
            </a:r>
            <a:r>
              <a:rPr lang="en-US" altLang="ko-KR">
                <a:latin typeface="여기어때 잘난체 OTF"/>
                <a:ea typeface="여기어때 잘난체 OTF"/>
              </a:rPr>
              <a:t>!</a:t>
            </a:r>
            <a:r>
              <a:rPr lang="ko-KR" altLang="en-US">
                <a:latin typeface="여기어때 잘난체 OTF"/>
                <a:ea typeface="여기어때 잘난체 OTF"/>
              </a:rPr>
              <a:t> 재미있어</a:t>
            </a:r>
            <a:r>
              <a:rPr lang="en-US" altLang="ko-KR">
                <a:latin typeface="여기어때 잘난체 OTF"/>
                <a:ea typeface="여기어때 잘난체 OTF"/>
              </a:rPr>
              <a:t>!</a:t>
            </a:r>
            <a:endParaRPr lang="en-US" altLang="ko-KR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공공데이터 </a:t>
            </a:r>
            <a:r>
              <a:rPr lang="en-US" altLang="ko-KR">
                <a:latin typeface="여기어때 잘난체 OTF"/>
                <a:ea typeface="여기어때 잘난체 OTF"/>
              </a:rPr>
              <a:t>API: </a:t>
            </a:r>
            <a:r>
              <a:rPr lang="ko-KR" altLang="en-US">
                <a:latin typeface="여기어때 잘난체 OTF"/>
                <a:ea typeface="여기어때 잘난체 OTF"/>
              </a:rPr>
              <a:t>아</a:t>
            </a:r>
            <a:r>
              <a:rPr lang="en-US" altLang="ko-KR">
                <a:latin typeface="여기어때 잘난체 OTF"/>
                <a:ea typeface="여기어때 잘난체 OTF"/>
              </a:rPr>
              <a:t>...</a:t>
            </a:r>
            <a:r>
              <a:rPr lang="ko-KR" altLang="en-US">
                <a:latin typeface="여기어때 잘난체 OTF"/>
                <a:ea typeface="여기어때 잘난체 OTF"/>
              </a:rPr>
              <a:t> 이런 것도 가능하네</a:t>
            </a:r>
            <a:r>
              <a:rPr lang="en-US" altLang="ko-KR">
                <a:latin typeface="여기어때 잘난체 OTF"/>
                <a:ea typeface="여기어때 잘난체 OTF"/>
              </a:rPr>
              <a:t>?</a:t>
            </a:r>
            <a:endParaRPr lang="en-US" altLang="ko-KR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DB</a:t>
            </a:r>
            <a:r>
              <a:rPr lang="ko-KR" altLang="en-US">
                <a:latin typeface="여기어때 잘난체 OTF"/>
                <a:ea typeface="여기어때 잘난체 OTF"/>
              </a:rPr>
              <a:t>연동</a:t>
            </a:r>
            <a:r>
              <a:rPr lang="en-US" altLang="ko-KR">
                <a:latin typeface="여기어때 잘난체 OTF"/>
                <a:ea typeface="여기어때 잘난체 OTF"/>
              </a:rPr>
              <a:t>:</a:t>
            </a:r>
            <a:r>
              <a:rPr lang="ko-KR" altLang="en-US">
                <a:latin typeface="여기어때 잘난체 OTF"/>
                <a:ea typeface="여기어때 잘난체 OTF"/>
              </a:rPr>
              <a:t> </a:t>
            </a:r>
            <a:r>
              <a:rPr lang="en-US" altLang="ko-KR">
                <a:latin typeface="여기어때 잘난체 OTF"/>
                <a:ea typeface="여기어때 잘난체 OTF"/>
              </a:rPr>
              <a:t>...?</a:t>
            </a:r>
            <a:endParaRPr lang="en-US" altLang="ko-KR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C#</a:t>
            </a:r>
            <a:r>
              <a:rPr lang="ko-KR" altLang="en-US">
                <a:latin typeface="여기어때 잘난체 OTF"/>
                <a:ea typeface="여기어때 잘난체 OTF"/>
              </a:rPr>
              <a:t> 너무 어렵습니다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r>
              <a:rPr lang="ko-KR" altLang="en-US">
                <a:latin typeface="여기어때 잘난체 OTF"/>
                <a:ea typeface="여기어때 잘난체 OTF"/>
              </a:rPr>
              <a:t> 분발하겠습니다</a:t>
            </a:r>
            <a:r>
              <a:rPr lang="en-US" altLang="ko-KR">
                <a:latin typeface="여기어때 잘난체 OTF"/>
                <a:ea typeface="여기어때 잘난체 OTF"/>
              </a:rPr>
              <a:t>!</a:t>
            </a:r>
            <a:endParaRPr lang="en-US" altLang="ko-KR">
              <a:latin typeface="여기어때 잘난체 OTF"/>
              <a:ea typeface="여기어때 잘난체 OTF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3148852" y="4001833"/>
            <a:ext cx="1789275" cy="36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여기어때 잘난체 OTF"/>
                <a:ea typeface="여기어때 잘난체 OTF"/>
              </a:rPr>
              <a:t>조원 백정윤</a:t>
            </a:r>
            <a:endParaRPr lang="ko-KR" altLang="en-US" b="1">
              <a:latin typeface="여기어때 잘난체 OTF"/>
              <a:ea typeface="여기어때 잘난체 OTF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902418" y="4521615"/>
            <a:ext cx="4317406" cy="2010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여기어때 잘난체 OTF"/>
                <a:ea typeface="여기어때 잘난체 OTF"/>
              </a:rPr>
              <a:t>Form</a:t>
            </a:r>
            <a:r>
              <a:rPr lang="ko-KR" altLang="en-US">
                <a:latin typeface="여기어때 잘난체 OTF"/>
                <a:ea typeface="여기어때 잘난체 OTF"/>
              </a:rPr>
              <a:t>을 제작 하면서 조장님의 요구조건이 많아 까다로웠지만 제작하면서 많은 창의성을 발휘했고 차후 프로젝트때 </a:t>
            </a:r>
            <a:br>
              <a:rPr lang="ko-KR" altLang="en-US">
                <a:latin typeface="여기어때 잘난체 OTF"/>
                <a:ea typeface="여기어때 잘난체 OTF"/>
              </a:rPr>
            </a:br>
            <a:r>
              <a:rPr lang="ko-KR" altLang="en-US">
                <a:latin typeface="여기어때 잘난체 OTF"/>
                <a:ea typeface="여기어때 잘난체 OTF"/>
              </a:rPr>
              <a:t>이번 경험이 도움이 될 것 같고 조원들과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교류도 하면서 친해진 것 같아 보람찬</a:t>
            </a:r>
            <a:endParaRPr lang="ko-KR" altLang="en-US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프로젝트 기간이었습니다</a:t>
            </a:r>
            <a:r>
              <a:rPr lang="en-US" altLang="ko-KR">
                <a:latin typeface="여기어때 잘난체 OTF"/>
                <a:ea typeface="여기어때 잘난체 OTF"/>
              </a:rPr>
              <a:t>.</a:t>
            </a:r>
            <a:endParaRPr lang="en-US" altLang="ko-KR"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 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8269118" y="4017590"/>
            <a:ext cx="1789276" cy="36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여기어때 잘난체 OTF"/>
                <a:ea typeface="여기어때 잘난체 OTF"/>
              </a:rPr>
              <a:t>조원 홍주환</a:t>
            </a:r>
            <a:endParaRPr lang="ko-KR" altLang="en-US" b="1">
              <a:latin typeface="여기어때 잘난체 OTF"/>
              <a:ea typeface="여기어때 잘난체 OTF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6945059" y="4530339"/>
            <a:ext cx="4317406" cy="138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>
                <a:latin typeface="여기어때 잘난체 OTF"/>
                <a:ea typeface="여기어때 잘난체 OTF"/>
              </a:rPr>
              <a:t>약품조회 프로그램을 만들어 공공데이터를 활용하여 수요가 많은 데이터를 조회하는 방법에 대해 알게되어 흥미로웠으며 </a:t>
            </a:r>
            <a:br>
              <a:rPr lang="ko-KR" altLang="en-US" sz="1700">
                <a:latin typeface="여기어때 잘난체 OTF"/>
                <a:ea typeface="여기어때 잘난체 OTF"/>
              </a:rPr>
            </a:br>
            <a:r>
              <a:rPr lang="ko-KR" altLang="en-US" sz="1700">
                <a:latin typeface="여기어때 잘난체 OTF"/>
                <a:ea typeface="여기어때 잘난체 OTF"/>
              </a:rPr>
              <a:t>팀원분들과 소통하며 의견을 나누며 </a:t>
            </a:r>
            <a:br>
              <a:rPr lang="ko-KR" altLang="en-US" sz="1700">
                <a:latin typeface="여기어때 잘난체 OTF"/>
                <a:ea typeface="여기어때 잘난체 OTF"/>
              </a:rPr>
            </a:br>
            <a:r>
              <a:rPr lang="ko-KR" altLang="en-US" sz="1700">
                <a:latin typeface="여기어때 잘난체 OTF"/>
                <a:ea typeface="여기어때 잘난체 OTF"/>
              </a:rPr>
              <a:t>프로젝트를 좋게 만들어  좋았습니다</a:t>
            </a:r>
            <a:r>
              <a:rPr lang="en-US" altLang="ko-KR" sz="1700">
                <a:latin typeface="여기어때 잘난체 OTF"/>
                <a:ea typeface="여기어때 잘난체 OTF"/>
              </a:rPr>
              <a:t>.</a:t>
            </a:r>
            <a:endParaRPr lang="en-US" altLang="ko-KR" sz="17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3982692" y="1686560"/>
            <a:ext cx="4556456" cy="3484880"/>
            <a:chOff x="3944592" y="1696085"/>
            <a:chExt cx="4556456" cy="3484880"/>
          </a:xfrm>
        </p:grpSpPr>
        <p:sp>
          <p:nvSpPr>
            <p:cNvPr id="5" name="직사각형 1"/>
            <p:cNvSpPr/>
            <p:nvPr/>
          </p:nvSpPr>
          <p:spPr>
            <a:xfrm>
              <a:off x="3960136" y="1696085"/>
              <a:ext cx="4540912" cy="3484880"/>
            </a:xfrm>
            <a:custGeom>
              <a:avLst/>
              <a:gdLst>
                <a:gd name="connsiteX0" fmla="*/ 0 w 3484880"/>
                <a:gd name="connsiteY0" fmla="*/ 0 h 3484880"/>
                <a:gd name="connsiteX1" fmla="*/ 3484880 w 3484880"/>
                <a:gd name="connsiteY1" fmla="*/ 0 h 3484880"/>
                <a:gd name="connsiteX2" fmla="*/ 3484880 w 3484880"/>
                <a:gd name="connsiteY2" fmla="*/ 3484880 h 3484880"/>
                <a:gd name="connsiteX3" fmla="*/ 0 w 3484880"/>
                <a:gd name="connsiteY3" fmla="*/ 3484880 h 3484880"/>
                <a:gd name="connsiteX4" fmla="*/ 0 w 3484880"/>
                <a:gd name="connsiteY4" fmla="*/ 0 h 34848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4880" h="3484880" fill="none" extrusionOk="0">
                  <a:moveTo>
                    <a:pt x="0" y="0"/>
                  </a:moveTo>
                  <a:cubicBezTo>
                    <a:pt x="982382" y="49092"/>
                    <a:pt x="3116444" y="100231"/>
                    <a:pt x="3484880" y="0"/>
                  </a:cubicBezTo>
                  <a:cubicBezTo>
                    <a:pt x="3434389" y="1057570"/>
                    <a:pt x="3335578" y="2148497"/>
                    <a:pt x="3484880" y="3484880"/>
                  </a:cubicBezTo>
                  <a:cubicBezTo>
                    <a:pt x="1944647" y="3318641"/>
                    <a:pt x="1567576" y="3603901"/>
                    <a:pt x="0" y="3484880"/>
                  </a:cubicBezTo>
                  <a:cubicBezTo>
                    <a:pt x="-166270" y="2254425"/>
                    <a:pt x="33135" y="1296043"/>
                    <a:pt x="0" y="0"/>
                  </a:cubicBezTo>
                  <a:close/>
                </a:path>
                <a:path w="3484880" h="3484880" stroke="0" extrusionOk="0">
                  <a:moveTo>
                    <a:pt x="0" y="0"/>
                  </a:moveTo>
                  <a:cubicBezTo>
                    <a:pt x="354855" y="-127415"/>
                    <a:pt x="2958641" y="-110586"/>
                    <a:pt x="3484880" y="0"/>
                  </a:cubicBezTo>
                  <a:cubicBezTo>
                    <a:pt x="3388746" y="1567420"/>
                    <a:pt x="3648601" y="2501159"/>
                    <a:pt x="3484880" y="3484880"/>
                  </a:cubicBezTo>
                  <a:cubicBezTo>
                    <a:pt x="1922117" y="3535009"/>
                    <a:pt x="1359248" y="3631127"/>
                    <a:pt x="0" y="3484880"/>
                  </a:cubicBezTo>
                  <a:cubicBezTo>
                    <a:pt x="106652" y="1974241"/>
                    <a:pt x="-31159" y="720288"/>
                    <a:pt x="0" y="0"/>
                  </a:cubicBez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"/>
            <p:cNvSpPr txBox="1"/>
            <p:nvPr/>
          </p:nvSpPr>
          <p:spPr>
            <a:xfrm>
              <a:off x="5449128" y="1997144"/>
              <a:ext cx="1480516" cy="620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500">
                  <a:latin typeface="여기어때 잘난체 OTF"/>
                  <a:ea typeface="여기어때 잘난체 OTF"/>
                </a:rPr>
                <a:t>06</a:t>
              </a:r>
              <a:endParaRPr lang="en-US" altLang="ko-KR" sz="3500">
                <a:latin typeface="여기어때 잘난체 OTF"/>
                <a:ea typeface="여기어때 잘난체 OTF"/>
              </a:endParaRPr>
            </a:p>
          </p:txBody>
        </p:sp>
        <p:sp>
          <p:nvSpPr>
            <p:cNvPr id="8" name=""/>
            <p:cNvSpPr txBox="1"/>
            <p:nvPr/>
          </p:nvSpPr>
          <p:spPr>
            <a:xfrm>
              <a:off x="3944592" y="3046550"/>
              <a:ext cx="4400135" cy="1152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7000">
                  <a:solidFill>
                    <a:srgbClr val="ff0000"/>
                  </a:solidFill>
                  <a:latin typeface="여기어때 잘난체 OTF"/>
                  <a:ea typeface="여기어때 잘난체 OTF"/>
                </a:rPr>
                <a:t>Q</a:t>
              </a:r>
              <a:r>
                <a:rPr lang="en-US" altLang="ko-KR" sz="7000">
                  <a:latin typeface="여기어때 잘난체 OTF"/>
                  <a:ea typeface="여기어때 잘난체 OTF"/>
                </a:rPr>
                <a:t> &amp; </a:t>
              </a:r>
              <a:r>
                <a:rPr lang="en-US" altLang="ko-KR" sz="7000">
                  <a:solidFill>
                    <a:srgbClr val="0000ff"/>
                  </a:solidFill>
                  <a:latin typeface="여기어때 잘난체 OTF"/>
                  <a:ea typeface="여기어때 잘난체 OTF"/>
                </a:rPr>
                <a:t>A</a:t>
              </a:r>
              <a:endParaRPr lang="en-US" altLang="ko-KR" sz="7000">
                <a:solidFill>
                  <a:srgbClr val="0000ff"/>
                </a:solidFill>
                <a:latin typeface="여기어때 잘난체 OTF"/>
                <a:ea typeface="여기어때 잘난체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0" y="-428626"/>
            <a:ext cx="12192000" cy="848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>
                <a:solidFill>
                  <a:srgbClr val="ff0000"/>
                </a:solidFill>
                <a:latin typeface="여기어때 잘난체 OTF"/>
                <a:ea typeface="여기어때 잘난체 OTF"/>
              </a:rPr>
              <a:t>감사합니다</a:t>
            </a:r>
            <a:endParaRPr lang="en-US" altLang="ko-KR" sz="5000">
              <a:solidFill>
                <a:srgbClr val="ff0000"/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아이디어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 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약쟁이들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(1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조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)</a:t>
            </a:r>
            <a:endParaRPr lang="en-US" altLang="ko-KR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코드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권병진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,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신예원		간섭쟁이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권병진		훈수맨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권병진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DB : 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신예원				도망자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신예원	잡은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백정윤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,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권병진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Form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백정윤			명세표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홍주환	간식 준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신예원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간식 먹은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이동준		도움을 주신 분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이동준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,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이유나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,C#UI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아카데미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같이 논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2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조			채점하는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이동준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방금 전화 온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신한은행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(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카드만들어줘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)</a:t>
            </a:r>
            <a:endParaRPr lang="en-US" altLang="ko-KR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방금 잔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이현오		방금 엎드렷다 일어난 사람 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: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홍주환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더 이상 쓸게 없고 생각나는게 없고 지금 내가 무슨 말을 하는지도 잘 모르겠지만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아무튼 일단 뭐라도 올려보내야하니까 쓰고는 있는데 이게 맞는 짓인지는 잘 모르겠다만은 아무튼 일단 쓰고 있습니다 그냥 그랬구나하고 읽어주시면 감사하게습니다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.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다들 남은 기간동안 행복하게 잘 배우고 좋은데 갔으면 좋겠지만 우리가 더 좋은데 갔으면 좋겠다 ㅎㅎ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농담이고 다같이 좋은데로 가면 좋겠네요 허허</a:t>
            </a: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이게 엔딩크레딧 느낌이라 더 올려보내야하는데 이제 진짜 할 말이 다 떨어져갑니다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.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다들 대머리에 배불뚝이가 되더라도 사랑받는 사람이 되어 남은 여생도 행복하시길 바랍니다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.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대머리랑 배불뚝이가 되라는 소리는 아니니 오해하지마십시요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.</a:t>
            </a: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 </a:t>
            </a:r>
            <a:b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</a:b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이제 진짜 마칩니다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.</a:t>
            </a:r>
            <a:b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</a:br>
            <a:r>
              <a:rPr lang="ko-KR" altLang="en-US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안녕히계세요 수고하셨습니다 감사합니다</a:t>
            </a:r>
            <a:r>
              <a:rPr lang="en-US" altLang="ko-KR" sz="2500">
                <a:solidFill>
                  <a:schemeClr val="accent6">
                    <a:lumMod val="50000"/>
                  </a:schemeClr>
                </a:solidFill>
                <a:latin typeface="여기어때 잘난체 OTF"/>
                <a:ea typeface="여기어때 잘난체 OTF"/>
              </a:rPr>
              <a:t>.</a:t>
            </a:r>
            <a:endParaRPr lang="en-US" altLang="ko-KR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  <a:p>
            <a:pPr>
              <a:defRPr/>
            </a:pPr>
            <a:endParaRPr lang="ko-KR" altLang="en-US" sz="2500">
              <a:solidFill>
                <a:schemeClr val="accent6">
                  <a:lumMod val="50000"/>
                </a:schemeClr>
              </a:solidFill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직사각형 1"/>
          <p:cNvSpPr/>
          <p:nvPr/>
        </p:nvSpPr>
        <p:spPr>
          <a:xfrm>
            <a:off x="3960136" y="1696085"/>
            <a:ext cx="4540912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5449128" y="1997144"/>
            <a:ext cx="1480516" cy="62032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500">
                <a:latin typeface="여기어때 잘난체 OTF"/>
                <a:ea typeface="여기어때 잘난체 OTF"/>
              </a:rPr>
              <a:t>02</a:t>
            </a:r>
            <a:endParaRPr lang="en-US" altLang="ko-KR" sz="3500">
              <a:latin typeface="여기어때 잘난체 OTF"/>
              <a:ea typeface="여기어때 잘난체 OTF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3992217" y="3027500"/>
            <a:ext cx="4400135" cy="15521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800">
                <a:latin typeface="여기어때 잘난체 OTF"/>
                <a:ea typeface="여기어때 잘난체 OTF"/>
              </a:rPr>
              <a:t>팀 구성원</a:t>
            </a:r>
            <a:endParaRPr lang="ko-KR" altLang="en-US" sz="4800">
              <a:latin typeface="여기어때 잘난체 OTF"/>
              <a:ea typeface="여기어때 잘난체 OTF"/>
            </a:endParaRPr>
          </a:p>
          <a:p>
            <a:pPr algn="ctr">
              <a:defRPr/>
            </a:pPr>
            <a:r>
              <a:rPr lang="ko-KR" altLang="en-US" sz="4800">
                <a:latin typeface="여기어때 잘난체 OTF"/>
                <a:ea typeface="여기어때 잘난체 OTF"/>
              </a:rPr>
              <a:t>역할 소개</a:t>
            </a:r>
            <a:endParaRPr lang="ko-KR" altLang="en-US" sz="48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5" name=""/>
          <p:cNvSpPr txBox="1"/>
          <p:nvPr/>
        </p:nvSpPr>
        <p:spPr>
          <a:xfrm>
            <a:off x="217472" y="96672"/>
            <a:ext cx="8029487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2.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팀 구성원 역할 소개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46" name="직선 연결선 8"/>
          <p:cNvCxnSpPr/>
          <p:nvPr/>
        </p:nvCxnSpPr>
        <p:spPr>
          <a:xfrm>
            <a:off x="428626" y="1238885"/>
            <a:ext cx="8320131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47" name="직사각형 9"/>
          <p:cNvSpPr/>
          <p:nvPr/>
        </p:nvSpPr>
        <p:spPr>
          <a:xfrm>
            <a:off x="532936" y="1503680"/>
            <a:ext cx="2338746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9"/>
          <p:cNvSpPr/>
          <p:nvPr/>
        </p:nvSpPr>
        <p:spPr>
          <a:xfrm>
            <a:off x="3449901" y="1531453"/>
            <a:ext cx="2338746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직사각형 9"/>
          <p:cNvSpPr/>
          <p:nvPr/>
        </p:nvSpPr>
        <p:spPr>
          <a:xfrm>
            <a:off x="6408882" y="1513650"/>
            <a:ext cx="2338746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9"/>
          <p:cNvSpPr/>
          <p:nvPr/>
        </p:nvSpPr>
        <p:spPr>
          <a:xfrm>
            <a:off x="9395992" y="1504746"/>
            <a:ext cx="2338746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5" name=""/>
          <p:cNvGrpSpPr/>
          <p:nvPr/>
        </p:nvGrpSpPr>
        <p:grpSpPr>
          <a:xfrm rot="0">
            <a:off x="594014" y="4394941"/>
            <a:ext cx="2234369" cy="1661053"/>
            <a:chOff x="594014" y="4937866"/>
            <a:chExt cx="2234369" cy="1661053"/>
          </a:xfrm>
        </p:grpSpPr>
        <p:sp>
          <p:nvSpPr>
            <p:cNvPr id="54" name=""/>
            <p:cNvSpPr txBox="1"/>
            <p:nvPr/>
          </p:nvSpPr>
          <p:spPr>
            <a:xfrm>
              <a:off x="799382" y="4937866"/>
              <a:ext cx="1789275" cy="36565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조장 권병진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  <p:sp>
          <p:nvSpPr>
            <p:cNvPr id="60" name=""/>
            <p:cNvSpPr txBox="1"/>
            <p:nvPr/>
          </p:nvSpPr>
          <p:spPr>
            <a:xfrm>
              <a:off x="594014" y="5416254"/>
              <a:ext cx="2234369" cy="118266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코드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 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총괄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훈수 총괄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b="1">
                  <a:latin typeface="여기어때 잘난체 OTF"/>
                  <a:ea typeface="여기어때 잘난체 OTF"/>
                </a:rPr>
                <a:t>ENTJ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 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(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추격자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)</a:t>
              </a:r>
              <a:br>
                <a:rPr lang="ko-KR" altLang="en-US" b="1">
                  <a:latin typeface="여기어때 잘난체 OTF"/>
                  <a:ea typeface="여기어때 잘난체 OTF"/>
                </a:rPr>
              </a:br>
              <a:r>
                <a:rPr lang="ko-KR" altLang="en-US" b="1">
                  <a:latin typeface="여기어때 잘난체 OTF"/>
                  <a:ea typeface="여기어때 잘난체 OTF"/>
                </a:rPr>
                <a:t>꼰대 통솔자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66" name=""/>
          <p:cNvGrpSpPr/>
          <p:nvPr/>
        </p:nvGrpSpPr>
        <p:grpSpPr>
          <a:xfrm rot="0">
            <a:off x="3504574" y="4396008"/>
            <a:ext cx="2234369" cy="1926686"/>
            <a:chOff x="3504574" y="4938933"/>
            <a:chExt cx="2234369" cy="1926686"/>
          </a:xfrm>
        </p:grpSpPr>
        <p:sp>
          <p:nvSpPr>
            <p:cNvPr id="55" name=""/>
            <p:cNvSpPr txBox="1"/>
            <p:nvPr/>
          </p:nvSpPr>
          <p:spPr>
            <a:xfrm>
              <a:off x="3711367" y="4938933"/>
              <a:ext cx="1789275" cy="365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조원 신예원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  <p:sp>
          <p:nvSpPr>
            <p:cNvPr id="62" name=""/>
            <p:cNvSpPr txBox="1"/>
            <p:nvPr/>
          </p:nvSpPr>
          <p:spPr>
            <a:xfrm>
              <a:off x="3504574" y="5403435"/>
              <a:ext cx="2234369" cy="1462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주문수정 코드 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/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 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DB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 전체 담당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b="1">
                  <a:latin typeface="여기어때 잘난체 OTF"/>
                  <a:ea typeface="여기어때 잘난체 OTF"/>
                </a:rPr>
                <a:t>INFP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 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(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도망자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1)</a:t>
              </a:r>
              <a:br>
                <a:rPr lang="ko-KR" altLang="en-US" b="1">
                  <a:latin typeface="여기어때 잘난체 OTF"/>
                  <a:ea typeface="여기어때 잘난체 OTF"/>
                </a:rPr>
              </a:br>
              <a:r>
                <a:rPr lang="ko-KR" altLang="en-US" b="1">
                  <a:latin typeface="여기어때 잘난체 OTF"/>
                  <a:ea typeface="여기어때 잘난체 OTF"/>
                </a:rPr>
                <a:t>잔소리하면 성실해지는 중재자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67" name=""/>
          <p:cNvGrpSpPr/>
          <p:nvPr/>
        </p:nvGrpSpPr>
        <p:grpSpPr>
          <a:xfrm rot="0">
            <a:off x="6437473" y="4378204"/>
            <a:ext cx="2234369" cy="2182616"/>
            <a:chOff x="6437473" y="4921129"/>
            <a:chExt cx="2234369" cy="2182616"/>
          </a:xfrm>
        </p:grpSpPr>
        <p:sp>
          <p:nvSpPr>
            <p:cNvPr id="56" name=""/>
            <p:cNvSpPr txBox="1"/>
            <p:nvPr/>
          </p:nvSpPr>
          <p:spPr>
            <a:xfrm>
              <a:off x="6730969" y="4921129"/>
              <a:ext cx="1789276" cy="363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조원 백정윤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  <p:sp>
          <p:nvSpPr>
            <p:cNvPr id="63" name=""/>
            <p:cNvSpPr txBox="1"/>
            <p:nvPr/>
          </p:nvSpPr>
          <p:spPr>
            <a:xfrm>
              <a:off x="6437473" y="5372190"/>
              <a:ext cx="2234369" cy="1731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b="1">
                  <a:latin typeface="여기어때 잘난체 OTF"/>
                  <a:ea typeface="여기어때 잘난체 OTF"/>
                </a:rPr>
                <a:t>FORM 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제작 및 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       PPT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 제작 총괄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프레젠테이션 </a:t>
              </a:r>
              <a:br>
                <a:rPr lang="ko-KR" altLang="en-US" b="1">
                  <a:latin typeface="여기어때 잘난체 OTF"/>
                  <a:ea typeface="여기어때 잘난체 OTF"/>
                </a:rPr>
              </a:br>
              <a:r>
                <a:rPr lang="ko-KR" altLang="en-US" b="1">
                  <a:latin typeface="여기어때 잘난체 OTF"/>
                  <a:ea typeface="여기어때 잘난체 OTF"/>
                </a:rPr>
                <a:t>마스터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b="1">
                  <a:latin typeface="여기어때 잘난체 OTF"/>
                  <a:ea typeface="여기어때 잘난체 OTF"/>
                </a:rPr>
                <a:t>ISFJ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 팀 분위기 </a:t>
              </a:r>
              <a:br>
                <a:rPr lang="ko-KR" altLang="en-US" b="1">
                  <a:latin typeface="여기어때 잘난체 OTF"/>
                  <a:ea typeface="여기어때 잘난체 OTF"/>
                </a:rPr>
              </a:br>
              <a:r>
                <a:rPr lang="ko-KR" altLang="en-US" b="1">
                  <a:latin typeface="여기어때 잘난체 OTF"/>
                  <a:ea typeface="여기어때 잘난체 OTF"/>
                </a:rPr>
                <a:t>수호자 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</p:grpSp>
      <p:grpSp>
        <p:nvGrpSpPr>
          <p:cNvPr id="68" name=""/>
          <p:cNvGrpSpPr/>
          <p:nvPr/>
        </p:nvGrpSpPr>
        <p:grpSpPr>
          <a:xfrm rot="0">
            <a:off x="9411764" y="4367877"/>
            <a:ext cx="2234369" cy="2431068"/>
            <a:chOff x="9411764" y="4910802"/>
            <a:chExt cx="2234369" cy="2431068"/>
          </a:xfrm>
        </p:grpSpPr>
        <p:sp>
          <p:nvSpPr>
            <p:cNvPr id="57" name=""/>
            <p:cNvSpPr txBox="1"/>
            <p:nvPr/>
          </p:nvSpPr>
          <p:spPr>
            <a:xfrm>
              <a:off x="9699031" y="4910802"/>
              <a:ext cx="1789276" cy="3641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조원 홍주환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  <p:sp>
          <p:nvSpPr>
            <p:cNvPr id="64" name=""/>
            <p:cNvSpPr txBox="1"/>
            <p:nvPr/>
          </p:nvSpPr>
          <p:spPr>
            <a:xfrm>
              <a:off x="9411764" y="5327502"/>
              <a:ext cx="2234369" cy="2014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자료수집 및 삽화</a:t>
              </a:r>
              <a:br>
                <a:rPr lang="ko-KR" altLang="en-US" b="1">
                  <a:latin typeface="여기어때 잘난체 OTF"/>
                  <a:ea typeface="여기어때 잘난체 OTF"/>
                </a:rPr>
              </a:br>
              <a:r>
                <a:rPr lang="ko-KR" altLang="en-US" b="1">
                  <a:latin typeface="여기어때 잘난체 OTF"/>
                  <a:ea typeface="여기어때 잘난체 OTF"/>
                </a:rPr>
                <a:t>조사 담당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ko-KR" altLang="en-US" b="1">
                  <a:latin typeface="여기어때 잘난체 OTF"/>
                  <a:ea typeface="여기어때 잘난체 OTF"/>
                </a:rPr>
                <a:t>명세서 총괄</a:t>
              </a:r>
              <a:endParaRPr lang="ko-KR" altLang="en-US" b="1">
                <a:latin typeface="여기어때 잘난체 OTF"/>
                <a:ea typeface="여기어때 잘난체 OTF"/>
              </a:endParaRPr>
            </a:p>
            <a:p>
              <a:pPr marL="257040" indent="-257040">
                <a:buFont typeface="Arial"/>
                <a:buChar char="•"/>
                <a:defRPr/>
              </a:pPr>
              <a:r>
                <a:rPr lang="en-US" altLang="ko-KR" b="1">
                  <a:latin typeface="여기어때 잘난체 OTF"/>
                  <a:ea typeface="여기어때 잘난체 OTF"/>
                </a:rPr>
                <a:t>INFP (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도망자</a:t>
              </a:r>
              <a:r>
                <a:rPr lang="en-US" altLang="ko-KR" b="1">
                  <a:latin typeface="여기어때 잘난체 OTF"/>
                  <a:ea typeface="여기어때 잘난체 OTF"/>
                </a:rPr>
                <a:t>2)</a:t>
              </a:r>
              <a:r>
                <a:rPr lang="ko-KR" altLang="en-US" b="1">
                  <a:latin typeface="여기어때 잘난체 OTF"/>
                  <a:ea typeface="여기어때 잘난체 OTF"/>
                </a:rPr>
                <a:t>맡은건 책임지는 한 친절한</a:t>
              </a:r>
              <a:br>
                <a:rPr lang="ko-KR" altLang="en-US" b="1">
                  <a:latin typeface="여기어때 잘난체 OTF"/>
                  <a:ea typeface="여기어때 잘난체 OTF"/>
                </a:rPr>
              </a:br>
              <a:r>
                <a:rPr lang="ko-KR" altLang="en-US" b="1">
                  <a:latin typeface="여기어때 잘난체 OTF"/>
                  <a:ea typeface="여기어때 잘난체 OTF"/>
                </a:rPr>
                <a:t>중재자 </a:t>
              </a:r>
              <a:endParaRPr lang="ko-KR" altLang="en-US" b="1">
                <a:latin typeface="여기어때 잘난체 OTF"/>
                <a:ea typeface="여기어때 잘난체 OTF"/>
              </a:endParaRPr>
            </a:p>
          </p:txBody>
        </p:sp>
      </p:grpSp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3896" y="1211277"/>
            <a:ext cx="2229161" cy="2553056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9128" y="1655648"/>
            <a:ext cx="2281803" cy="2308812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3377" y="1878425"/>
            <a:ext cx="2462178" cy="2317249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69210" y="1751922"/>
            <a:ext cx="2191055" cy="205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3944592" y="1696085"/>
            <a:ext cx="4556456" cy="3484880"/>
            <a:chOff x="3944592" y="1696085"/>
            <a:chExt cx="4556456" cy="3484880"/>
          </a:xfrm>
        </p:grpSpPr>
        <p:sp>
          <p:nvSpPr>
            <p:cNvPr id="5" name="직사각형 1"/>
            <p:cNvSpPr/>
            <p:nvPr/>
          </p:nvSpPr>
          <p:spPr>
            <a:xfrm>
              <a:off x="3960136" y="1696085"/>
              <a:ext cx="4540912" cy="3484880"/>
            </a:xfrm>
            <a:custGeom>
              <a:avLst/>
              <a:gdLst>
                <a:gd name="connsiteX0" fmla="*/ 0 w 3484880"/>
                <a:gd name="connsiteY0" fmla="*/ 0 h 3484880"/>
                <a:gd name="connsiteX1" fmla="*/ 3484880 w 3484880"/>
                <a:gd name="connsiteY1" fmla="*/ 0 h 3484880"/>
                <a:gd name="connsiteX2" fmla="*/ 3484880 w 3484880"/>
                <a:gd name="connsiteY2" fmla="*/ 3484880 h 3484880"/>
                <a:gd name="connsiteX3" fmla="*/ 0 w 3484880"/>
                <a:gd name="connsiteY3" fmla="*/ 3484880 h 3484880"/>
                <a:gd name="connsiteX4" fmla="*/ 0 w 3484880"/>
                <a:gd name="connsiteY4" fmla="*/ 0 h 348488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4880" h="3484880" fill="none" extrusionOk="0">
                  <a:moveTo>
                    <a:pt x="0" y="0"/>
                  </a:moveTo>
                  <a:cubicBezTo>
                    <a:pt x="982382" y="49092"/>
                    <a:pt x="3116444" y="100231"/>
                    <a:pt x="3484880" y="0"/>
                  </a:cubicBezTo>
                  <a:cubicBezTo>
                    <a:pt x="3434389" y="1057570"/>
                    <a:pt x="3335578" y="2148497"/>
                    <a:pt x="3484880" y="3484880"/>
                  </a:cubicBezTo>
                  <a:cubicBezTo>
                    <a:pt x="1944647" y="3318641"/>
                    <a:pt x="1567576" y="3603901"/>
                    <a:pt x="0" y="3484880"/>
                  </a:cubicBezTo>
                  <a:cubicBezTo>
                    <a:pt x="-166270" y="2254425"/>
                    <a:pt x="33135" y="1296043"/>
                    <a:pt x="0" y="0"/>
                  </a:cubicBezTo>
                  <a:close/>
                </a:path>
                <a:path w="3484880" h="3484880" stroke="0" extrusionOk="0">
                  <a:moveTo>
                    <a:pt x="0" y="0"/>
                  </a:moveTo>
                  <a:cubicBezTo>
                    <a:pt x="354855" y="-127415"/>
                    <a:pt x="2958641" y="-110586"/>
                    <a:pt x="3484880" y="0"/>
                  </a:cubicBezTo>
                  <a:cubicBezTo>
                    <a:pt x="3388746" y="1567420"/>
                    <a:pt x="3648601" y="2501159"/>
                    <a:pt x="3484880" y="3484880"/>
                  </a:cubicBezTo>
                  <a:cubicBezTo>
                    <a:pt x="1922117" y="3535009"/>
                    <a:pt x="1359248" y="3631127"/>
                    <a:pt x="0" y="3484880"/>
                  </a:cubicBezTo>
                  <a:cubicBezTo>
                    <a:pt x="106652" y="1974241"/>
                    <a:pt x="-31159" y="720288"/>
                    <a:pt x="0" y="0"/>
                  </a:cubicBez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"/>
            <p:cNvSpPr txBox="1"/>
            <p:nvPr/>
          </p:nvSpPr>
          <p:spPr>
            <a:xfrm>
              <a:off x="5449128" y="1997144"/>
              <a:ext cx="1480516" cy="620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500">
                  <a:latin typeface="여기어때 잘난체 OTF"/>
                  <a:ea typeface="여기어때 잘난체 OTF"/>
                </a:rPr>
                <a:t>03</a:t>
              </a:r>
              <a:endParaRPr lang="en-US" altLang="ko-KR" sz="3500">
                <a:latin typeface="여기어때 잘난체 OTF"/>
                <a:ea typeface="여기어때 잘난체 OTF"/>
              </a:endParaRPr>
            </a:p>
          </p:txBody>
        </p:sp>
        <p:sp>
          <p:nvSpPr>
            <p:cNvPr id="8" name=""/>
            <p:cNvSpPr txBox="1"/>
            <p:nvPr/>
          </p:nvSpPr>
          <p:spPr>
            <a:xfrm>
              <a:off x="3944592" y="3046550"/>
              <a:ext cx="4400135" cy="1552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800">
                  <a:latin typeface="여기어때 잘난체 OTF"/>
                  <a:ea typeface="여기어때 잘난체 OTF"/>
                </a:rPr>
                <a:t> 프로젝트 </a:t>
              </a:r>
              <a:endParaRPr lang="ko-KR" altLang="en-US" sz="4800">
                <a:latin typeface="여기어때 잘난체 OTF"/>
                <a:ea typeface="여기어때 잘난체 OTF"/>
              </a:endParaRPr>
            </a:p>
            <a:p>
              <a:pPr algn="ctr">
                <a:defRPr/>
              </a:pPr>
              <a:r>
                <a:rPr lang="ko-KR" altLang="en-US" sz="4800">
                  <a:latin typeface="여기어때 잘난체 OTF"/>
                  <a:ea typeface="여기어때 잘난체 OTF"/>
                </a:rPr>
                <a:t> 수행 절차</a:t>
              </a:r>
              <a:endParaRPr lang="ko-KR" altLang="en-US" sz="4800">
                <a:latin typeface="여기어때 잘난체 OTF"/>
                <a:ea typeface="여기어때 잘난체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/>
              <a:t>	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grpSp>
        <p:nvGrpSpPr>
          <p:cNvPr id="23" name=""/>
          <p:cNvGrpSpPr/>
          <p:nvPr/>
        </p:nvGrpSpPr>
        <p:grpSpPr>
          <a:xfrm rot="0">
            <a:off x="1614052" y="1391703"/>
            <a:ext cx="8984192" cy="5328513"/>
            <a:chOff x="1614052" y="1391703"/>
            <a:chExt cx="8984192" cy="5328513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14052" y="1391703"/>
              <a:ext cx="8984192" cy="5328513"/>
            </a:xfrm>
            <a:prstGeom prst="rect">
              <a:avLst/>
            </a:prstGeom>
          </p:spPr>
        </p:pic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67109" y="1584134"/>
              <a:ext cx="2325355" cy="1045875"/>
            </a:xfrm>
            <a:prstGeom prst="rect">
              <a:avLst/>
            </a:prstGeom>
          </p:spPr>
        </p:pic>
        <p:sp>
          <p:nvSpPr>
            <p:cNvPr id="9" name=""/>
            <p:cNvSpPr txBox="1"/>
            <p:nvPr/>
          </p:nvSpPr>
          <p:spPr>
            <a:xfrm>
              <a:off x="6996335" y="1832360"/>
              <a:ext cx="1815981" cy="5755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600">
                  <a:latin typeface="여기어때 잘난체 OTF"/>
                  <a:ea typeface="여기어때 잘난체 OTF"/>
                </a:rPr>
                <a:t>   프로젝트 주제  선정 및 역할 분배</a:t>
              </a:r>
              <a:endParaRPr lang="ko-KR" altLang="en-US" sz="1600">
                <a:latin typeface="여기어때 잘난체 OTF"/>
                <a:ea typeface="여기어때 잘난체 OTF"/>
              </a:endParaRPr>
            </a:p>
          </p:txBody>
        </p:sp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129743" y="3271815"/>
              <a:ext cx="2416273" cy="661542"/>
            </a:xfrm>
            <a:prstGeom prst="rect">
              <a:avLst/>
            </a:prstGeom>
          </p:spPr>
        </p:pic>
        <p:sp>
          <p:nvSpPr>
            <p:cNvPr id="11" name=""/>
            <p:cNvSpPr txBox="1"/>
            <p:nvPr/>
          </p:nvSpPr>
          <p:spPr>
            <a:xfrm>
              <a:off x="3331167" y="3419475"/>
              <a:ext cx="1842689" cy="360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>
                  <a:latin typeface="여기어때 잘난체 OTF"/>
                  <a:ea typeface="여기어때 잘난체 OTF"/>
                </a:rPr>
                <a:t>DB</a:t>
              </a:r>
              <a:r>
                <a:rPr lang="ko-KR" altLang="en-US">
                  <a:latin typeface="여기어때 잘난체 OTF"/>
                  <a:ea typeface="여기어때 잘난체 OTF"/>
                </a:rPr>
                <a:t> 테이블 작성 </a:t>
              </a:r>
              <a:endParaRPr lang="ko-KR" altLang="en-US">
                <a:latin typeface="여기어때 잘난체 OTF"/>
                <a:ea typeface="여기어때 잘난체 OTF"/>
              </a:endParaRPr>
            </a:p>
          </p:txBody>
        </p:sp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522487" y="3143210"/>
              <a:ext cx="3817587" cy="776322"/>
            </a:xfrm>
            <a:prstGeom prst="rect">
              <a:avLst/>
            </a:prstGeom>
          </p:spPr>
        </p:pic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949669" y="4604185"/>
              <a:ext cx="3146331" cy="696206"/>
            </a:xfrm>
            <a:prstGeom prst="rect">
              <a:avLst/>
            </a:prstGeom>
          </p:spPr>
        </p:pic>
        <p:sp>
          <p:nvSpPr>
            <p:cNvPr id="14" name=""/>
            <p:cNvSpPr txBox="1"/>
            <p:nvPr/>
          </p:nvSpPr>
          <p:spPr>
            <a:xfrm>
              <a:off x="6657706" y="3351438"/>
              <a:ext cx="1513317" cy="36467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latin typeface="여기어때 잘난체 OTF"/>
                  <a:ea typeface="여기어때 잘난체 OTF"/>
                </a:rPr>
                <a:t>코드 작성 및</a:t>
              </a:r>
              <a:endParaRPr lang="ko-KR" altLang="en-US">
                <a:latin typeface="여기어때 잘난체 OTF"/>
                <a:ea typeface="여기어때 잘난체 OTF"/>
              </a:endParaRPr>
            </a:p>
          </p:txBody>
        </p:sp>
        <p:sp>
          <p:nvSpPr>
            <p:cNvPr id="15" name=""/>
            <p:cNvSpPr txBox="1"/>
            <p:nvPr/>
          </p:nvSpPr>
          <p:spPr>
            <a:xfrm>
              <a:off x="3804209" y="4768549"/>
              <a:ext cx="1353086" cy="3653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여기어때 잘난체 OTF"/>
                  <a:ea typeface="여기어때 잘난체 OTF"/>
                </a:rPr>
                <a:t> 코드 수정 </a:t>
              </a:r>
              <a:endParaRPr lang="ko-KR" altLang="en-US">
                <a:latin typeface="여기어때 잘난체 OTF"/>
                <a:ea typeface="여기어때 잘난체 OTF"/>
              </a:endParaRPr>
            </a:p>
          </p:txBody>
        </p:sp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4373076"/>
              <a:ext cx="3387014" cy="657782"/>
            </a:xfrm>
            <a:prstGeom prst="rect">
              <a:avLst/>
            </a:prstGeom>
          </p:spPr>
        </p:pic>
        <p:sp>
          <p:nvSpPr>
            <p:cNvPr id="18" name=""/>
            <p:cNvSpPr txBox="1"/>
            <p:nvPr/>
          </p:nvSpPr>
          <p:spPr>
            <a:xfrm>
              <a:off x="7343864" y="4519479"/>
              <a:ext cx="1344182" cy="36494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>
                  <a:latin typeface="여기어때 잘난체 OTF"/>
                  <a:ea typeface="여기어때 잘난체 OTF"/>
                </a:rPr>
                <a:t>PPT</a:t>
              </a:r>
              <a:r>
                <a:rPr lang="ko-KR" altLang="en-US">
                  <a:latin typeface="여기어때 잘난체 OTF"/>
                  <a:ea typeface="여기어때 잘난체 OTF"/>
                </a:rPr>
                <a:t> 제작</a:t>
              </a:r>
              <a:endParaRPr lang="ko-KR" altLang="en-US">
                <a:latin typeface="여기어때 잘난체 OTF"/>
                <a:ea typeface="여기어때 잘난체 OTF"/>
              </a:endParaRPr>
            </a:p>
          </p:txBody>
        </p:sp>
        <p:pic>
          <p:nvPicPr>
            <p:cNvPr id="19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045796" y="4895629"/>
              <a:ext cx="2391108" cy="609685"/>
            </a:xfrm>
            <a:prstGeom prst="rect">
              <a:avLst/>
            </a:prstGeom>
          </p:spPr>
        </p:pic>
        <p:sp>
          <p:nvSpPr>
            <p:cNvPr id="20" name=""/>
            <p:cNvSpPr txBox="1"/>
            <p:nvPr/>
          </p:nvSpPr>
          <p:spPr>
            <a:xfrm>
              <a:off x="7591513" y="5017984"/>
              <a:ext cx="1228459" cy="3617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latin typeface="여기어때 잘난체 OTF"/>
                  <a:ea typeface="여기어때 잘난체 OTF"/>
                </a:rPr>
                <a:t> 발표준비</a:t>
              </a:r>
              <a:endParaRPr lang="ko-KR" altLang="en-US">
                <a:latin typeface="여기어때 잘난체 OTF"/>
                <a:ea typeface="여기어때 잘난체 OTF"/>
              </a:endParaRPr>
            </a:p>
          </p:txBody>
        </p:sp>
        <p:pic>
          <p:nvPicPr>
            <p:cNvPr id="21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779614" y="5805279"/>
              <a:ext cx="1312076" cy="883585"/>
            </a:xfrm>
            <a:prstGeom prst="rect">
              <a:avLst/>
            </a:prstGeom>
          </p:spPr>
        </p:pic>
        <p:sp>
          <p:nvSpPr>
            <p:cNvPr id="22" name=""/>
            <p:cNvSpPr txBox="1"/>
            <p:nvPr/>
          </p:nvSpPr>
          <p:spPr>
            <a:xfrm>
              <a:off x="3077643" y="6112914"/>
              <a:ext cx="1059322" cy="3634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latin typeface="여기어때 잘난체 OTF"/>
                  <a:ea typeface="여기어때 잘난체 OTF"/>
                </a:rPr>
                <a:t> 발표</a:t>
              </a:r>
              <a:endParaRPr lang="ko-KR" altLang="en-US">
                <a:latin typeface="여기어때 잘난체 OTF"/>
                <a:ea typeface="여기어때 잘난체 OTF"/>
              </a:endParaRPr>
            </a:p>
          </p:txBody>
        </p:sp>
      </p:grpSp>
      <p:sp>
        <p:nvSpPr>
          <p:cNvPr id="24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25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프로젝트 일정</a:t>
            </a:r>
            <a:r>
              <a:rPr lang="ko-KR" altLang="en-US" sz="2800"/>
              <a:t> 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905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0" name=""/>
          <p:cNvSpPr txBox="1"/>
          <p:nvPr/>
        </p:nvSpPr>
        <p:spPr>
          <a:xfrm>
            <a:off x="6274036" y="1665094"/>
            <a:ext cx="5011754" cy="100000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 sz="2000">
                <a:latin typeface="여기어때 잘난체 OTF"/>
                <a:ea typeface="여기어때 잘난체 OTF"/>
              </a:rPr>
              <a:t>200</a:t>
            </a:r>
            <a:r>
              <a:rPr lang="ko-KR" altLang="en-US" sz="2000">
                <a:latin typeface="여기어때 잘난체 OTF"/>
                <a:ea typeface="여기어때 잘난체 OTF"/>
              </a:rPr>
              <a:t>개 이상의 약품 정보를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저장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조회 메뉴에서 사용자가 약품을 조회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할 때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저장된 데이터들이 출력됨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363056" y="3265562"/>
            <a:ext cx="4744696" cy="130453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회원가입 시 회원 정보를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저장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개인정보 수정에서 비밀번호</a:t>
            </a:r>
            <a:r>
              <a:rPr lang="en-US" altLang="ko-KR" sz="2000">
                <a:latin typeface="여기어때 잘난체 OTF"/>
                <a:ea typeface="여기어때 잘난체 OTF"/>
              </a:rPr>
              <a:t>,</a:t>
            </a:r>
            <a:r>
              <a:rPr lang="ko-KR" altLang="en-US" sz="2000">
                <a:latin typeface="여기어때 잘난체 OTF"/>
                <a:ea typeface="여기어때 잘난체 OTF"/>
              </a:rPr>
              <a:t> 이름</a:t>
            </a:r>
            <a:r>
              <a:rPr lang="en-US" altLang="ko-KR" sz="2000">
                <a:latin typeface="여기어때 잘난체 OTF"/>
                <a:ea typeface="여기어때 잘난체 OTF"/>
              </a:rPr>
              <a:t>,</a:t>
            </a:r>
            <a:endParaRPr lang="en-US" altLang="ko-KR" sz="2000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주소를 변경할 수 있음 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559" y="1463104"/>
            <a:ext cx="5534797" cy="137179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724" y="3087145"/>
            <a:ext cx="5515744" cy="158137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2601" y="4923261"/>
            <a:ext cx="5525271" cy="137179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6371956" y="5100772"/>
            <a:ext cx="5029558" cy="100284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주문 시 고객정보를 </a:t>
            </a:r>
            <a:r>
              <a:rPr lang="en-US" altLang="ko-KR" sz="2000">
                <a:latin typeface="여기어때 잘난체 OTF"/>
                <a:ea typeface="여기어때 잘난체 OTF"/>
              </a:rPr>
              <a:t>DB</a:t>
            </a:r>
            <a:r>
              <a:rPr lang="ko-KR" altLang="en-US" sz="2000">
                <a:latin typeface="여기어때 잘난체 OTF"/>
                <a:ea typeface="여기어때 잘난체 OTF"/>
              </a:rPr>
              <a:t>에 저장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주문정보 수정에서 이름과 배송지를 </a:t>
            </a:r>
            <a:endParaRPr lang="ko-KR" altLang="en-US" sz="2000">
              <a:latin typeface="여기어때 잘난체 OTF"/>
              <a:ea typeface="여기어때 잘난체 OTF"/>
            </a:endParaRPr>
          </a:p>
          <a:p>
            <a:pPr marL="0" indent="0">
              <a:buNone/>
              <a:defRPr/>
            </a:pPr>
            <a:r>
              <a:rPr lang="ko-KR" altLang="en-US" sz="2000">
                <a:latin typeface="여기어때 잘난체 OTF"/>
                <a:ea typeface="여기어때 잘난체 OTF"/>
              </a:rPr>
              <a:t>    변경 할 수 있음</a:t>
            </a:r>
            <a:endParaRPr lang="ko-KR" altLang="en-US" sz="2000">
              <a:latin typeface="여기어때 잘난체 OTF"/>
              <a:ea typeface="여기어때 잘난체 OTF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8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테이블 명세서</a:t>
            </a:r>
            <a:r>
              <a:rPr lang="ko-KR" altLang="en-US" sz="2800"/>
              <a:t> 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9921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217473" y="96672"/>
            <a:ext cx="7539883" cy="99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>
                <a:latin typeface="여기어때 잘난체 OTF"/>
                <a:ea typeface="여기어때 잘난체 OTF"/>
              </a:rPr>
              <a:t>3.</a:t>
            </a:r>
            <a:r>
              <a:rPr lang="ko-KR" altLang="en-US" sz="6000" b="1">
                <a:latin typeface="여기어때 잘난체 OTF"/>
                <a:ea typeface="여기어때 잘난체 OTF"/>
              </a:rPr>
              <a:t> </a:t>
            </a: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6" name="직선 연결선 8"/>
          <p:cNvCxnSpPr/>
          <p:nvPr/>
        </p:nvCxnSpPr>
        <p:spPr>
          <a:xfrm>
            <a:off x="428626" y="1238885"/>
            <a:ext cx="7883939" cy="4706"/>
          </a:xfrm>
          <a:prstGeom prst="line">
            <a:avLst/>
          </a:prstGeom>
          <a:ln/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3" name=""/>
          <p:cNvSpPr txBox="1"/>
          <p:nvPr/>
        </p:nvSpPr>
        <p:spPr>
          <a:xfrm>
            <a:off x="1288990" y="210973"/>
            <a:ext cx="6605189" cy="539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여기어때 잘난체 OTF"/>
                <a:ea typeface="여기어때 잘난체 OTF"/>
              </a:rPr>
              <a:t>프로젝트 </a:t>
            </a:r>
            <a:r>
              <a:rPr lang="ko-KR" altLang="en-US" sz="3000" b="1">
                <a:latin typeface="여기어때 잘난체 OTF"/>
                <a:ea typeface="여기어때 잘난체 OTF"/>
              </a:rPr>
              <a:t>수행절차</a:t>
            </a:r>
            <a:r>
              <a:rPr lang="ko-KR" altLang="en-US" sz="2800"/>
              <a:t> </a:t>
            </a:r>
            <a:endParaRPr lang="ko-KR" altLang="en-US" sz="2800"/>
          </a:p>
        </p:txBody>
      </p:sp>
      <p:sp>
        <p:nvSpPr>
          <p:cNvPr id="14" name=""/>
          <p:cNvSpPr txBox="1"/>
          <p:nvPr/>
        </p:nvSpPr>
        <p:spPr>
          <a:xfrm>
            <a:off x="1284974" y="710545"/>
            <a:ext cx="6713980" cy="51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DB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/>
                <a:ea typeface="여기어때 잘난체 OTF"/>
              </a:rPr>
              <a:t> 커넥션 소스코드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여기어때 잘난체 OTF"/>
              <a:ea typeface="여기어때 잘난체 OTF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2608" y="1298536"/>
            <a:ext cx="5420558" cy="5339434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6076950" y="1777700"/>
            <a:ext cx="5634882" cy="363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Font typeface="Arial"/>
              <a:buChar char="•"/>
              <a:defRPr/>
            </a:pPr>
            <a:r>
              <a:rPr lang="ko-KR" altLang="en-US">
                <a:latin typeface="여기어때 잘난체 OTF"/>
                <a:ea typeface="여기어때 잘난체 OTF"/>
              </a:rPr>
              <a:t>후에 설명할 </a:t>
            </a:r>
            <a:r>
              <a:rPr lang="en-US" altLang="ko-KR">
                <a:latin typeface="여기어때 잘난체 OTF"/>
                <a:ea typeface="여기어때 잘난체 OTF"/>
              </a:rPr>
              <a:t>customer DB</a:t>
            </a:r>
            <a:r>
              <a:rPr lang="ko-KR" altLang="en-US">
                <a:latin typeface="여기어때 잘난체 OTF"/>
                <a:ea typeface="여기어때 잘난체 OTF"/>
              </a:rPr>
              <a:t>의 </a:t>
            </a:r>
            <a:r>
              <a:rPr lang="en-US" altLang="ko-KR">
                <a:latin typeface="여기어때 잘난체 OTF"/>
                <a:ea typeface="여기어때 잘난체 OTF"/>
              </a:rPr>
              <a:t>insert</a:t>
            </a:r>
            <a:r>
              <a:rPr lang="ko-KR" altLang="en-US">
                <a:latin typeface="여기어때 잘난체 OTF"/>
                <a:ea typeface="여기어때 잘난체 OTF"/>
              </a:rPr>
              <a:t>문과 동일</a:t>
            </a:r>
            <a:endParaRPr lang="ko-KR" altLang="en-US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1069</ep:Words>
  <ep:PresentationFormat>와이드스크린</ep:PresentationFormat>
  <ep:Paragraphs>188</ep:Paragraphs>
  <ep:Slides>38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2023-11-17T02:48:50.000</dcterms:created>
  <dc:creator>bjy8374@naver.com</dc:creator>
  <cp:lastModifiedBy>KB</cp:lastModifiedBy>
  <dcterms:modified xsi:type="dcterms:W3CDTF">2023-11-23T03:20:45.854</dcterms:modified>
  <cp:revision>319</cp:revision>
  <dc:title>PowerPoint 프레젠테이션</dc:title>
  <cp:version>0906.0100.01</cp:version>
</cp:coreProperties>
</file>